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5.xml.rels" ContentType="application/vnd.openxmlformats-package.relationships+xml"/>
  <Override PartName="/ppt/slideMasters/_rels/slideMaster1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slideMasters/slideMaster25.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37.xml" ContentType="application/vnd.openxmlformats-officedocument.theme+xml"/>
  <Override PartName="/ppt/slideLayouts/slideLayout22.xml" ContentType="application/vnd.openxmlformats-officedocument.presentationml.slideLayout+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1.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_rels/slideLayout28.xml.rels" ContentType="application/vnd.openxmlformats-package.relationships+xml"/>
  <Override PartName="/ppt/slideLayouts/_rels/slideLayout30.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26.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29.xml" ContentType="application/vnd.openxmlformats-officedocument.presentationml.slideLayout+xml"/>
  <Override PartName="/ppt/slideLayouts/slideLayout3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32.xml" ContentType="application/vnd.openxmlformats-officedocument.presentationml.slideLayout+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33.xml" ContentType="application/vnd.openxmlformats-officedocument.presentationml.slideLayout+xml"/>
  <Override PartName="/ppt/slideLayouts/slideLayout30.xml" ContentType="application/vnd.openxmlformats-officedocument.presentationml.slideLayout+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xml" ContentType="application/vnd.openxmlformats-officedocument.presentationml.slideLayout+xml"/>
  <Override PartName="/ppt/slideLayouts/slideLayout2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9.jpeg" ContentType="image/jpeg"/>
  <Override PartName="/ppt/media/image4.png" ContentType="image/png"/>
  <Override PartName="/ppt/media/image5.jpeg" ContentType="image/jpeg"/>
  <Override PartName="/ppt/media/image6.png" ContentType="image/png"/>
  <Override PartName="/ppt/media/image10.png" ContentType="image/png"/>
  <Override PartName="/ppt/media/image7.png" ContentType="image/png"/>
  <Override PartName="/ppt/media/image12.jpeg" ContentType="image/jpeg"/>
  <Override PartName="/ppt/media/image8.jpeg" ContentType="image/jpeg"/>
  <Override PartName="/ppt/media/image11.jpeg" ContentType="image/jpe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7.xml" ContentType="application/vnd.openxmlformats-officedocument.presentationml.slide+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51.xml.rels" ContentType="application/vnd.openxmlformats-package.relationships+xml"/>
  <Override PartName="/ppt/slides/_rels/slide13.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8.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2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0.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notesSlides/_rels/notesSlide4.xml.rels" ContentType="application/vnd.openxmlformats-package.relationships+xml"/>
  <Override PartName="/ppt/notesSlides/notesSlide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x="12192000" cy="6858000"/>
  <p:notesSz cx="12192000" cy="6858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3.xml"/><Relationship Id="rId4" Type="http://schemas.openxmlformats.org/officeDocument/2006/relationships/slideMaster" Target="slideMasters/slideMaster25.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GB" sz="4400" strike="noStrike" u="none">
                <a:solidFill>
                  <a:srgbClr val="000000"/>
                </a:solidFill>
                <a:effectLst/>
                <a:uFillTx/>
                <a:latin typeface="Arial"/>
              </a:rPr>
              <a:t>Click to move the slide</a:t>
            </a:r>
            <a:endParaRPr b="0" lang="en-GB" sz="4400" strike="noStrike" u="none">
              <a:solidFill>
                <a:srgbClr val="000000"/>
              </a:solidFill>
              <a:effectLst/>
              <a:uFillTx/>
              <a:latin typeface="Arial"/>
            </a:endParaRPr>
          </a:p>
        </p:txBody>
      </p:sp>
      <p:sp>
        <p:nvSpPr>
          <p:cNvPr id="39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en-GB" sz="2000" strike="noStrike" u="none">
                <a:solidFill>
                  <a:srgbClr val="000000"/>
                </a:solidFill>
                <a:effectLst/>
                <a:uFillTx/>
                <a:latin typeface="Arial"/>
              </a:rPr>
              <a:t>Click to edit the notes format</a:t>
            </a:r>
            <a:endParaRPr b="0" lang="en-GB" sz="2000" strike="noStrike" u="none">
              <a:solidFill>
                <a:srgbClr val="000000"/>
              </a:solidFill>
              <a:effectLst/>
              <a:uFillTx/>
              <a:latin typeface="Arial"/>
            </a:endParaRPr>
          </a:p>
        </p:txBody>
      </p:sp>
      <p:sp>
        <p:nvSpPr>
          <p:cNvPr id="396"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trike="noStrike" u="none">
                <a:solidFill>
                  <a:srgbClr val="000000"/>
                </a:solidFill>
                <a:effectLst/>
                <a:uFillTx/>
                <a:latin typeface="Times New Roman"/>
              </a:rPr>
              <a:t>&lt;header&gt;</a:t>
            </a:r>
            <a:endParaRPr b="0" lang="en-GB" sz="1400" strike="noStrike" u="none">
              <a:solidFill>
                <a:srgbClr val="000000"/>
              </a:solidFill>
              <a:effectLst/>
              <a:uFillTx/>
              <a:latin typeface="Times New Roman"/>
            </a:endParaRPr>
          </a:p>
        </p:txBody>
      </p:sp>
      <p:sp>
        <p:nvSpPr>
          <p:cNvPr id="397"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GB" sz="1400" strike="noStrike" u="none">
                <a:solidFill>
                  <a:srgbClr val="000000"/>
                </a:solidFill>
                <a:effectLst/>
                <a:uFillTx/>
                <a:latin typeface="Times New Roman"/>
              </a:defRPr>
            </a:lvl1pPr>
          </a:lstStyle>
          <a:p>
            <a:pPr indent="0" algn="r">
              <a:buNone/>
            </a:pPr>
            <a:r>
              <a:rPr b="0" lang="en-GB" sz="1400" strike="noStrike" u="none">
                <a:solidFill>
                  <a:srgbClr val="000000"/>
                </a:solidFill>
                <a:effectLst/>
                <a:uFillTx/>
                <a:latin typeface="Times New Roman"/>
              </a:rPr>
              <a:t>&lt;date/time&gt;</a:t>
            </a:r>
            <a:endParaRPr b="0" lang="en-GB" sz="1400" strike="noStrike" u="none">
              <a:solidFill>
                <a:srgbClr val="000000"/>
              </a:solidFill>
              <a:effectLst/>
              <a:uFillTx/>
              <a:latin typeface="Times New Roman"/>
            </a:endParaRPr>
          </a:p>
        </p:txBody>
      </p:sp>
      <p:sp>
        <p:nvSpPr>
          <p:cNvPr id="398"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GB" sz="1400" strike="noStrike" u="none">
                <a:solidFill>
                  <a:srgbClr val="000000"/>
                </a:solidFill>
                <a:effectLst/>
                <a:uFillTx/>
                <a:latin typeface="Times New Roman"/>
              </a:defRPr>
            </a:lvl1pPr>
          </a:lstStyle>
          <a:p>
            <a:pPr indent="0">
              <a:buNone/>
            </a:pPr>
            <a:r>
              <a:rPr b="0" lang="en-GB" sz="1400" strike="noStrike" u="none">
                <a:solidFill>
                  <a:srgbClr val="000000"/>
                </a:solidFill>
                <a:effectLst/>
                <a:uFillTx/>
                <a:latin typeface="Times New Roman"/>
              </a:rPr>
              <a:t>&lt;footer&gt;</a:t>
            </a:r>
            <a:endParaRPr b="0" lang="en-GB" sz="1400" strike="noStrike" u="none">
              <a:solidFill>
                <a:srgbClr val="000000"/>
              </a:solidFill>
              <a:effectLst/>
              <a:uFillTx/>
              <a:latin typeface="Times New Roman"/>
            </a:endParaRPr>
          </a:p>
        </p:txBody>
      </p:sp>
      <p:sp>
        <p:nvSpPr>
          <p:cNvPr id="399"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trike="noStrike" u="none">
                <a:solidFill>
                  <a:srgbClr val="000000"/>
                </a:solidFill>
                <a:effectLst/>
                <a:uFillTx/>
                <a:latin typeface="Times New Roman"/>
              </a:defRPr>
            </a:lvl1pPr>
          </a:lstStyle>
          <a:p>
            <a:pPr indent="0" algn="r">
              <a:buNone/>
            </a:pPr>
            <a:fld id="{2AE687AC-3762-4D00-9DE2-6FABA74CEDBE}" type="slidenum">
              <a:rPr b="0" lang="en-GB" sz="1400" strike="noStrike" u="none">
                <a:solidFill>
                  <a:srgbClr val="000000"/>
                </a:solidFill>
                <a:effectLst/>
                <a:uFillTx/>
                <a:latin typeface="Times New Roman"/>
              </a:rPr>
              <a:t>&lt;number&gt;</a:t>
            </a:fld>
            <a:endParaRPr b="0" lang="en-GB"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sldImg"/>
          </p:nvPr>
        </p:nvSpPr>
        <p:spPr>
          <a:xfrm>
            <a:off x="573120" y="1336680"/>
            <a:ext cx="6411240" cy="3606120"/>
          </a:xfrm>
          <a:prstGeom prst="rect">
            <a:avLst/>
          </a:prstGeom>
          <a:ln w="0">
            <a:noFill/>
          </a:ln>
        </p:spPr>
      </p:sp>
      <p:sp>
        <p:nvSpPr>
          <p:cNvPr id="623" name="PlaceHolder 2"/>
          <p:cNvSpPr>
            <a:spLocks noGrp="1"/>
          </p:cNvSpPr>
          <p:nvPr>
            <p:ph type="body"/>
          </p:nvPr>
        </p:nvSpPr>
        <p:spPr>
          <a:xfrm>
            <a:off x="755640" y="5145120"/>
            <a:ext cx="6046560" cy="4208400"/>
          </a:xfrm>
          <a:prstGeom prst="rect">
            <a:avLst/>
          </a:prstGeom>
          <a:noFill/>
          <a:ln w="0">
            <a:noFill/>
          </a:ln>
        </p:spPr>
        <p:txBody>
          <a:bodyPr lIns="0" rIns="0" tIns="0" bIns="0" anchor="t">
            <a:noAutofit/>
          </a:bodyPr>
          <a:p>
            <a:pPr marL="216000" indent="0">
              <a:lnSpc>
                <a:spcPct val="100000"/>
              </a:lnSpc>
              <a:buNone/>
              <a:tabLst>
                <a:tab algn="l" pos="0"/>
              </a:tabLst>
            </a:pPr>
            <a:r>
              <a:rPr b="0" lang="en-US" sz="2000" strike="noStrike" u="none">
                <a:solidFill>
                  <a:srgbClr val="000000"/>
                </a:solidFill>
                <a:effectLst/>
                <a:uFillTx/>
                <a:latin typeface="Arial"/>
              </a:rPr>
              <a:t>Logo einfügen?</a:t>
            </a:r>
            <a:endParaRPr b="0" lang="en-GB" sz="2000" strike="noStrike" u="none">
              <a:solidFill>
                <a:srgbClr val="000000"/>
              </a:solidFill>
              <a:effectLst/>
              <a:uFillTx/>
              <a:latin typeface="Arial"/>
            </a:endParaRPr>
          </a:p>
        </p:txBody>
      </p:sp>
      <p:sp>
        <p:nvSpPr>
          <p:cNvPr id="624" name="PlaceHolder 3"/>
          <p:cNvSpPr>
            <a:spLocks noGrp="1"/>
          </p:cNvSpPr>
          <p:nvPr>
            <p:ph type="sldNum" idx="4"/>
          </p:nvPr>
        </p:nvSpPr>
        <p:spPr>
          <a:xfrm>
            <a:off x="4281480" y="10155240"/>
            <a:ext cx="3274920" cy="534600"/>
          </a:xfrm>
          <a:prstGeom prst="rect">
            <a:avLst/>
          </a:prstGeom>
          <a:noFill/>
          <a:ln w="0">
            <a:noFill/>
          </a:ln>
        </p:spPr>
        <p:txBody>
          <a:bodyPr lIns="0" rIns="0" tIns="0" bIns="0" anchor="b">
            <a:noAutofit/>
          </a:bodyPr>
          <a:p>
            <a:pPr indent="0">
              <a:buNone/>
            </a:pPr>
            <a:endParaRPr b="0" lang="en-GB" sz="14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27BB59F-B332-4053-A547-EFCAB84629C4}"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3" name="Picture 19" descr="Logo_TUC_de_RGB"/>
          <p:cNvPicPr/>
          <p:nvPr/>
        </p:nvPicPr>
        <p:blipFill>
          <a:blip r:embed="rId2"/>
          <a:stretch/>
        </p:blipFill>
        <p:spPr>
          <a:xfrm>
            <a:off x="0" y="0"/>
            <a:ext cx="3049200" cy="559080"/>
          </a:xfrm>
          <a:prstGeom prst="rect">
            <a:avLst/>
          </a:prstGeom>
          <a:noFill/>
          <a:ln w="0">
            <a:noFill/>
          </a:ln>
        </p:spPr>
      </p:pic>
      <p:pic>
        <p:nvPicPr>
          <p:cNvPr id="4" name="Grafik 2" descr=""/>
          <p:cNvPicPr/>
          <p:nvPr/>
        </p:nvPicPr>
        <p:blipFill>
          <a:blip r:embed="rId3"/>
          <a:stretch/>
        </p:blipFill>
        <p:spPr>
          <a:xfrm>
            <a:off x="7430400" y="134640"/>
            <a:ext cx="3695040" cy="511200"/>
          </a:xfrm>
          <a:prstGeom prst="rect">
            <a:avLst/>
          </a:prstGeom>
          <a:noFill/>
          <a:ln w="0">
            <a:noFill/>
          </a:ln>
        </p:spPr>
      </p:pic>
      <p:sp>
        <p:nvSpPr>
          <p:cNvPr id="5" name="CustomShape 4"/>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6" name="CustomShape 5"/>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7"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bg>
      <p:bgPr>
        <a:solidFill>
          <a:srgbClr val="ffffff"/>
        </a:solidFill>
      </p:bgPr>
    </p:bg>
    <p:spTree>
      <p:nvGrpSpPr>
        <p:cNvPr id="1" name=""/>
        <p:cNvGrpSpPr/>
        <p:nvPr/>
      </p:nvGrpSpPr>
      <p:grpSpPr>
        <a:xfrm>
          <a:off x="0" y="0"/>
          <a:ext cx="0" cy="0"/>
          <a:chOff x="0" y="0"/>
          <a:chExt cx="0" cy="0"/>
        </a:xfrm>
      </p:grpSpPr>
      <p:sp>
        <p:nvSpPr>
          <p:cNvPr id="104"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05"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F849D71-962A-4731-975B-19540B4C3CE8}"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06"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07" name="Picture 19" descr="Logo_TUC_de_RGB"/>
          <p:cNvPicPr/>
          <p:nvPr/>
        </p:nvPicPr>
        <p:blipFill>
          <a:blip r:embed="rId2"/>
          <a:stretch/>
        </p:blipFill>
        <p:spPr>
          <a:xfrm>
            <a:off x="0" y="0"/>
            <a:ext cx="3049200" cy="559080"/>
          </a:xfrm>
          <a:prstGeom prst="rect">
            <a:avLst/>
          </a:prstGeom>
          <a:noFill/>
          <a:ln w="0">
            <a:noFill/>
          </a:ln>
        </p:spPr>
      </p:pic>
      <p:pic>
        <p:nvPicPr>
          <p:cNvPr id="108" name="Grafik 2" descr=""/>
          <p:cNvPicPr/>
          <p:nvPr/>
        </p:nvPicPr>
        <p:blipFill>
          <a:blip r:embed="rId3"/>
          <a:stretch/>
        </p:blipFill>
        <p:spPr>
          <a:xfrm>
            <a:off x="7430400" y="134640"/>
            <a:ext cx="3695040" cy="511200"/>
          </a:xfrm>
          <a:prstGeom prst="rect">
            <a:avLst/>
          </a:prstGeom>
          <a:noFill/>
          <a:ln w="0">
            <a:noFill/>
          </a:ln>
        </p:spPr>
      </p:pic>
      <p:sp>
        <p:nvSpPr>
          <p:cNvPr id="109" name="CustomShape 4"/>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110" name="CustomShape 5"/>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11"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1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113"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14"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115"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16"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44ACE63-140D-4E6C-86A0-FDB2DF6B85D5}"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17"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18" name="Picture 19" descr="Logo_TUC_de_RGB"/>
          <p:cNvPicPr/>
          <p:nvPr/>
        </p:nvPicPr>
        <p:blipFill>
          <a:blip r:embed="rId2"/>
          <a:stretch/>
        </p:blipFill>
        <p:spPr>
          <a:xfrm>
            <a:off x="0" y="0"/>
            <a:ext cx="3049200" cy="559080"/>
          </a:xfrm>
          <a:prstGeom prst="rect">
            <a:avLst/>
          </a:prstGeom>
          <a:noFill/>
          <a:ln w="0">
            <a:noFill/>
          </a:ln>
        </p:spPr>
      </p:pic>
      <p:pic>
        <p:nvPicPr>
          <p:cNvPr id="119" name="Grafik 2" descr=""/>
          <p:cNvPicPr/>
          <p:nvPr/>
        </p:nvPicPr>
        <p:blipFill>
          <a:blip r:embed="rId3"/>
          <a:stretch/>
        </p:blipFill>
        <p:spPr>
          <a:xfrm>
            <a:off x="7430400" y="134640"/>
            <a:ext cx="3695040" cy="511200"/>
          </a:xfrm>
          <a:prstGeom prst="rect">
            <a:avLst/>
          </a:prstGeom>
          <a:noFill/>
          <a:ln w="0">
            <a:noFill/>
          </a:ln>
        </p:spPr>
      </p:pic>
      <p:sp>
        <p:nvSpPr>
          <p:cNvPr id="120" name="CustomShape 4"/>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121" name="CustomShape 5"/>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22"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2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Centered Text">
    <p:bg>
      <p:bgPr>
        <a:solidFill>
          <a:srgbClr val="ffffff"/>
        </a:solidFill>
      </p:bgPr>
    </p:bg>
    <p:spTree>
      <p:nvGrpSpPr>
        <p:cNvPr id="1" name=""/>
        <p:cNvGrpSpPr/>
        <p:nvPr/>
      </p:nvGrpSpPr>
      <p:grpSpPr>
        <a:xfrm>
          <a:off x="0" y="0"/>
          <a:ext cx="0" cy="0"/>
          <a:chOff x="0" y="0"/>
          <a:chExt cx="0" cy="0"/>
        </a:xfrm>
      </p:grpSpPr>
      <p:sp>
        <p:nvSpPr>
          <p:cNvPr id="124"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25"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A086D11-4C4A-41A4-81D2-B31B85389733}"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26"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27" name="Picture 19" descr="Logo_TUC_de_RGB"/>
          <p:cNvPicPr/>
          <p:nvPr/>
        </p:nvPicPr>
        <p:blipFill>
          <a:blip r:embed="rId2"/>
          <a:stretch/>
        </p:blipFill>
        <p:spPr>
          <a:xfrm>
            <a:off x="0" y="0"/>
            <a:ext cx="3049200" cy="559080"/>
          </a:xfrm>
          <a:prstGeom prst="rect">
            <a:avLst/>
          </a:prstGeom>
          <a:noFill/>
          <a:ln w="0">
            <a:noFill/>
          </a:ln>
        </p:spPr>
      </p:pic>
      <p:pic>
        <p:nvPicPr>
          <p:cNvPr id="128" name="Grafik 2" descr=""/>
          <p:cNvPicPr/>
          <p:nvPr/>
        </p:nvPicPr>
        <p:blipFill>
          <a:blip r:embed="rId3"/>
          <a:stretch/>
        </p:blipFill>
        <p:spPr>
          <a:xfrm>
            <a:off x="7430400" y="134640"/>
            <a:ext cx="3695040" cy="511200"/>
          </a:xfrm>
          <a:prstGeom prst="rect">
            <a:avLst/>
          </a:prstGeom>
          <a:noFill/>
          <a:ln w="0">
            <a:noFill/>
          </a:ln>
        </p:spPr>
      </p:pic>
      <p:sp>
        <p:nvSpPr>
          <p:cNvPr id="129" name="CustomShape 4"/>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130" name="CustomShape 5"/>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31"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p:bg>
      <p:bgPr>
        <a:solidFill>
          <a:srgbClr val="ffffff"/>
        </a:solidFill>
      </p:bgPr>
    </p:bg>
    <p:spTree>
      <p:nvGrpSpPr>
        <p:cNvPr id="1" name=""/>
        <p:cNvGrpSpPr/>
        <p:nvPr/>
      </p:nvGrpSpPr>
      <p:grpSpPr>
        <a:xfrm>
          <a:off x="0" y="0"/>
          <a:ext cx="0" cy="0"/>
          <a:chOff x="0" y="0"/>
          <a:chExt cx="0" cy="0"/>
        </a:xfrm>
      </p:grpSpPr>
      <p:sp>
        <p:nvSpPr>
          <p:cNvPr id="132"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33"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AEB7F65-FD3C-4BA6-8265-30895AD0300B}"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34"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35" name="Picture 19" descr="Logo_TUC_de_RGB"/>
          <p:cNvPicPr/>
          <p:nvPr/>
        </p:nvPicPr>
        <p:blipFill>
          <a:blip r:embed="rId2"/>
          <a:stretch/>
        </p:blipFill>
        <p:spPr>
          <a:xfrm>
            <a:off x="0" y="0"/>
            <a:ext cx="3049200" cy="559080"/>
          </a:xfrm>
          <a:prstGeom prst="rect">
            <a:avLst/>
          </a:prstGeom>
          <a:noFill/>
          <a:ln w="0">
            <a:noFill/>
          </a:ln>
        </p:spPr>
      </p:pic>
      <p:pic>
        <p:nvPicPr>
          <p:cNvPr id="136" name="Grafik 2" descr=""/>
          <p:cNvPicPr/>
          <p:nvPr/>
        </p:nvPicPr>
        <p:blipFill>
          <a:blip r:embed="rId3"/>
          <a:stretch/>
        </p:blipFill>
        <p:spPr>
          <a:xfrm>
            <a:off x="7430400" y="134640"/>
            <a:ext cx="3695040" cy="511200"/>
          </a:xfrm>
          <a:prstGeom prst="rect">
            <a:avLst/>
          </a:prstGeom>
          <a:noFill/>
          <a:ln w="0">
            <a:noFill/>
          </a:ln>
        </p:spPr>
      </p:pic>
      <p:sp>
        <p:nvSpPr>
          <p:cNvPr id="137"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38" name="CustomShape 5"/>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8FEAE71-F4E0-480A-AFD0-7385247670B5}"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39"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14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42"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4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
    <p:bg>
      <p:bgPr>
        <a:solidFill>
          <a:srgbClr val="ffffff"/>
        </a:solidFill>
      </p:bgPr>
    </p:bg>
    <p:spTree>
      <p:nvGrpSpPr>
        <p:cNvPr id="1" name=""/>
        <p:cNvGrpSpPr/>
        <p:nvPr/>
      </p:nvGrpSpPr>
      <p:grpSpPr>
        <a:xfrm>
          <a:off x="0" y="0"/>
          <a:ext cx="0" cy="0"/>
          <a:chOff x="0" y="0"/>
          <a:chExt cx="0" cy="0"/>
        </a:xfrm>
      </p:grpSpPr>
      <p:sp>
        <p:nvSpPr>
          <p:cNvPr id="144"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45"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07991B5-AC8E-4D33-87AA-4FFB2837F0EB}"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46"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47" name="Picture 19" descr="Logo_TUC_de_RGB"/>
          <p:cNvPicPr/>
          <p:nvPr/>
        </p:nvPicPr>
        <p:blipFill>
          <a:blip r:embed="rId2"/>
          <a:stretch/>
        </p:blipFill>
        <p:spPr>
          <a:xfrm>
            <a:off x="0" y="0"/>
            <a:ext cx="3049200" cy="559080"/>
          </a:xfrm>
          <a:prstGeom prst="rect">
            <a:avLst/>
          </a:prstGeom>
          <a:noFill/>
          <a:ln w="0">
            <a:noFill/>
          </a:ln>
        </p:spPr>
      </p:pic>
      <p:pic>
        <p:nvPicPr>
          <p:cNvPr id="148" name="Grafik 2" descr=""/>
          <p:cNvPicPr/>
          <p:nvPr/>
        </p:nvPicPr>
        <p:blipFill>
          <a:blip r:embed="rId3"/>
          <a:stretch/>
        </p:blipFill>
        <p:spPr>
          <a:xfrm>
            <a:off x="7430400" y="134640"/>
            <a:ext cx="3695040" cy="511200"/>
          </a:xfrm>
          <a:prstGeom prst="rect">
            <a:avLst/>
          </a:prstGeom>
          <a:noFill/>
          <a:ln w="0">
            <a:noFill/>
          </a:ln>
        </p:spPr>
      </p:pic>
      <p:sp>
        <p:nvSpPr>
          <p:cNvPr id="149"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50" name="CustomShape 5"/>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2504612-5A0B-4B9F-88BD-B92FF01F49B8}"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51"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5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153"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5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55"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2">
    <p:bg>
      <p:bgPr>
        <a:solidFill>
          <a:srgbClr val="ffffff"/>
        </a:solidFill>
      </p:bgPr>
    </p:bg>
    <p:spTree>
      <p:nvGrpSpPr>
        <p:cNvPr id="1" name=""/>
        <p:cNvGrpSpPr/>
        <p:nvPr/>
      </p:nvGrpSpPr>
      <p:grpSpPr>
        <a:xfrm>
          <a:off x="0" y="0"/>
          <a:ext cx="0" cy="0"/>
          <a:chOff x="0" y="0"/>
          <a:chExt cx="0" cy="0"/>
        </a:xfrm>
      </p:grpSpPr>
      <p:sp>
        <p:nvSpPr>
          <p:cNvPr id="156"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57"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CC6B9B5-B12B-4A07-B22D-6328CAEE7094}"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58"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59" name="Picture 19" descr="Logo_TUC_de_RGB"/>
          <p:cNvPicPr/>
          <p:nvPr/>
        </p:nvPicPr>
        <p:blipFill>
          <a:blip r:embed="rId2"/>
          <a:stretch/>
        </p:blipFill>
        <p:spPr>
          <a:xfrm>
            <a:off x="0" y="0"/>
            <a:ext cx="3049200" cy="559080"/>
          </a:xfrm>
          <a:prstGeom prst="rect">
            <a:avLst/>
          </a:prstGeom>
          <a:noFill/>
          <a:ln w="0">
            <a:noFill/>
          </a:ln>
        </p:spPr>
      </p:pic>
      <p:pic>
        <p:nvPicPr>
          <p:cNvPr id="160" name="Grafik 2" descr=""/>
          <p:cNvPicPr/>
          <p:nvPr/>
        </p:nvPicPr>
        <p:blipFill>
          <a:blip r:embed="rId3"/>
          <a:stretch/>
        </p:blipFill>
        <p:spPr>
          <a:xfrm>
            <a:off x="7430400" y="134640"/>
            <a:ext cx="3695040" cy="511200"/>
          </a:xfrm>
          <a:prstGeom prst="rect">
            <a:avLst/>
          </a:prstGeom>
          <a:noFill/>
          <a:ln w="0">
            <a:noFill/>
          </a:ln>
        </p:spPr>
      </p:pic>
      <p:sp>
        <p:nvSpPr>
          <p:cNvPr id="161"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62" name="CustomShape 5"/>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C618D7A-3899-46C1-A48A-15EB250CC4AC}"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63"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6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16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6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67"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3">
    <p:bg>
      <p:bgPr>
        <a:solidFill>
          <a:srgbClr val="ffffff"/>
        </a:solidFill>
      </p:bgPr>
    </p:bg>
    <p:spTree>
      <p:nvGrpSpPr>
        <p:cNvPr id="1" name=""/>
        <p:cNvGrpSpPr/>
        <p:nvPr/>
      </p:nvGrpSpPr>
      <p:grpSpPr>
        <a:xfrm>
          <a:off x="0" y="0"/>
          <a:ext cx="0" cy="0"/>
          <a:chOff x="0" y="0"/>
          <a:chExt cx="0" cy="0"/>
        </a:xfrm>
      </p:grpSpPr>
      <p:sp>
        <p:nvSpPr>
          <p:cNvPr id="168"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69"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C3CF17B-2CF6-4E14-BE3C-2E9C4E356B29}"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70"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71" name="Picture 19" descr="Logo_TUC_de_RGB"/>
          <p:cNvPicPr/>
          <p:nvPr/>
        </p:nvPicPr>
        <p:blipFill>
          <a:blip r:embed="rId2"/>
          <a:stretch/>
        </p:blipFill>
        <p:spPr>
          <a:xfrm>
            <a:off x="0" y="0"/>
            <a:ext cx="3049200" cy="559080"/>
          </a:xfrm>
          <a:prstGeom prst="rect">
            <a:avLst/>
          </a:prstGeom>
          <a:noFill/>
          <a:ln w="0">
            <a:noFill/>
          </a:ln>
        </p:spPr>
      </p:pic>
      <p:pic>
        <p:nvPicPr>
          <p:cNvPr id="172" name="Grafik 2" descr=""/>
          <p:cNvPicPr/>
          <p:nvPr/>
        </p:nvPicPr>
        <p:blipFill>
          <a:blip r:embed="rId3"/>
          <a:stretch/>
        </p:blipFill>
        <p:spPr>
          <a:xfrm>
            <a:off x="7430400" y="134640"/>
            <a:ext cx="3695040" cy="511200"/>
          </a:xfrm>
          <a:prstGeom prst="rect">
            <a:avLst/>
          </a:prstGeom>
          <a:noFill/>
          <a:ln w="0">
            <a:noFill/>
          </a:ln>
        </p:spPr>
      </p:pic>
      <p:sp>
        <p:nvSpPr>
          <p:cNvPr id="173"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74" name="CustomShape 5"/>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DDD709D-8897-4826-8BFE-9A300AA22117}"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75"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17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7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4">
    <p:bg>
      <p:bgPr>
        <a:solidFill>
          <a:srgbClr val="ffffff"/>
        </a:solidFill>
      </p:bgPr>
    </p:bg>
    <p:spTree>
      <p:nvGrpSpPr>
        <p:cNvPr id="1" name=""/>
        <p:cNvGrpSpPr/>
        <p:nvPr/>
      </p:nvGrpSpPr>
      <p:grpSpPr>
        <a:xfrm>
          <a:off x="0" y="0"/>
          <a:ext cx="0" cy="0"/>
          <a:chOff x="0" y="0"/>
          <a:chExt cx="0" cy="0"/>
        </a:xfrm>
      </p:grpSpPr>
      <p:sp>
        <p:nvSpPr>
          <p:cNvPr id="179"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80"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047E8DC-F540-4D20-BF11-22066D935EBB}"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81"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82" name="Picture 19" descr="Logo_TUC_de_RGB"/>
          <p:cNvPicPr/>
          <p:nvPr/>
        </p:nvPicPr>
        <p:blipFill>
          <a:blip r:embed="rId2"/>
          <a:stretch/>
        </p:blipFill>
        <p:spPr>
          <a:xfrm>
            <a:off x="0" y="0"/>
            <a:ext cx="3049200" cy="559080"/>
          </a:xfrm>
          <a:prstGeom prst="rect">
            <a:avLst/>
          </a:prstGeom>
          <a:noFill/>
          <a:ln w="0">
            <a:noFill/>
          </a:ln>
        </p:spPr>
      </p:pic>
      <p:pic>
        <p:nvPicPr>
          <p:cNvPr id="183" name="Grafik 2" descr=""/>
          <p:cNvPicPr/>
          <p:nvPr/>
        </p:nvPicPr>
        <p:blipFill>
          <a:blip r:embed="rId3"/>
          <a:stretch/>
        </p:blipFill>
        <p:spPr>
          <a:xfrm>
            <a:off x="7430400" y="134640"/>
            <a:ext cx="3695040" cy="511200"/>
          </a:xfrm>
          <a:prstGeom prst="rect">
            <a:avLst/>
          </a:prstGeom>
          <a:noFill/>
          <a:ln w="0">
            <a:noFill/>
          </a:ln>
        </p:spPr>
      </p:pic>
      <p:sp>
        <p:nvSpPr>
          <p:cNvPr id="184"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85" name="CustomShape 5"/>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6E66980-FBEB-4BE9-BFB8-92DC8102F72A}"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86"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8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188"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89"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90"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91"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bg>
      <p:bgPr>
        <a:solidFill>
          <a:srgbClr val="ffffff"/>
        </a:solidFill>
      </p:bgPr>
    </p:bg>
    <p:spTree>
      <p:nvGrpSpPr>
        <p:cNvPr id="1" name=""/>
        <p:cNvGrpSpPr/>
        <p:nvPr/>
      </p:nvGrpSpPr>
      <p:grpSpPr>
        <a:xfrm>
          <a:off x="0" y="0"/>
          <a:ext cx="0" cy="0"/>
          <a:chOff x="0" y="0"/>
          <a:chExt cx="0" cy="0"/>
        </a:xfrm>
      </p:grpSpPr>
      <p:sp>
        <p:nvSpPr>
          <p:cNvPr id="192"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93"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716D12B-74CC-4AFB-BBB4-EB40D52E6A68}"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94"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95" name="Picture 19" descr="Logo_TUC_de_RGB"/>
          <p:cNvPicPr/>
          <p:nvPr/>
        </p:nvPicPr>
        <p:blipFill>
          <a:blip r:embed="rId2"/>
          <a:stretch/>
        </p:blipFill>
        <p:spPr>
          <a:xfrm>
            <a:off x="0" y="0"/>
            <a:ext cx="3049200" cy="559080"/>
          </a:xfrm>
          <a:prstGeom prst="rect">
            <a:avLst/>
          </a:prstGeom>
          <a:noFill/>
          <a:ln w="0">
            <a:noFill/>
          </a:ln>
        </p:spPr>
      </p:pic>
      <p:pic>
        <p:nvPicPr>
          <p:cNvPr id="196" name="Grafik 2" descr=""/>
          <p:cNvPicPr/>
          <p:nvPr/>
        </p:nvPicPr>
        <p:blipFill>
          <a:blip r:embed="rId3"/>
          <a:stretch/>
        </p:blipFill>
        <p:spPr>
          <a:xfrm>
            <a:off x="7430400" y="134640"/>
            <a:ext cx="3695040" cy="511200"/>
          </a:xfrm>
          <a:prstGeom prst="rect">
            <a:avLst/>
          </a:prstGeom>
          <a:noFill/>
          <a:ln w="0">
            <a:noFill/>
          </a:ln>
        </p:spPr>
      </p:pic>
      <p:sp>
        <p:nvSpPr>
          <p:cNvPr id="197"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98" name="CustomShape 5"/>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FEB93EC-3C19-47E4-893D-EE9D7BE8F206}"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99"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0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201"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02"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03"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04"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05"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06"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bg>
      <p:bgPr>
        <a:solidFill>
          <a:srgbClr val="ffffff"/>
        </a:solidFill>
      </p:bgPr>
    </p:bg>
    <p:spTree>
      <p:nvGrpSpPr>
        <p:cNvPr id="1" name=""/>
        <p:cNvGrpSpPr/>
        <p:nvPr/>
      </p:nvGrpSpPr>
      <p:grpSpPr>
        <a:xfrm>
          <a:off x="0" y="0"/>
          <a:ext cx="0" cy="0"/>
          <a:chOff x="0" y="0"/>
          <a:chExt cx="0" cy="0"/>
        </a:xfrm>
      </p:grpSpPr>
      <p:sp>
        <p:nvSpPr>
          <p:cNvPr id="207"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08"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1FAFA5E-57D7-41A3-86B6-FE7D41425073}"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09"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10" name="Picture 19" descr="Logo_TUC_de_RGB"/>
          <p:cNvPicPr/>
          <p:nvPr/>
        </p:nvPicPr>
        <p:blipFill>
          <a:blip r:embed="rId2"/>
          <a:stretch/>
        </p:blipFill>
        <p:spPr>
          <a:xfrm>
            <a:off x="0" y="0"/>
            <a:ext cx="3049200" cy="559080"/>
          </a:xfrm>
          <a:prstGeom prst="rect">
            <a:avLst/>
          </a:prstGeom>
          <a:noFill/>
          <a:ln w="0">
            <a:noFill/>
          </a:ln>
        </p:spPr>
      </p:pic>
      <p:pic>
        <p:nvPicPr>
          <p:cNvPr id="211" name="Grafik 2" descr=""/>
          <p:cNvPicPr/>
          <p:nvPr/>
        </p:nvPicPr>
        <p:blipFill>
          <a:blip r:embed="rId3"/>
          <a:stretch/>
        </p:blipFill>
        <p:spPr>
          <a:xfrm>
            <a:off x="7430400" y="134640"/>
            <a:ext cx="3695040" cy="511200"/>
          </a:xfrm>
          <a:prstGeom prst="rect">
            <a:avLst/>
          </a:prstGeom>
          <a:noFill/>
          <a:ln w="0">
            <a:noFill/>
          </a:ln>
        </p:spPr>
      </p:pic>
      <p:sp>
        <p:nvSpPr>
          <p:cNvPr id="212"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13" name="CustomShape 5"/>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08DD095-D47F-46B0-89E0-0F4A4E916CB7}"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14"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trike="noStrike" u="none">
                <a:solidFill>
                  <a:srgbClr val="000000"/>
                </a:solidFill>
                <a:effectLst/>
                <a:uFillTx/>
                <a:latin typeface="Arial"/>
              </a:rPr>
              <a:t>Click to edit the title text format</a:t>
            </a:r>
            <a:endParaRPr b="0" lang="en-GB" sz="4400" strike="noStrike" u="none">
              <a:solidFill>
                <a:srgbClr val="000000"/>
              </a:solidFill>
              <a:effectLst/>
              <a:uFillTx/>
              <a:latin typeface="Arial"/>
            </a:endParaRPr>
          </a:p>
        </p:txBody>
      </p:sp>
      <p:sp>
        <p:nvSpPr>
          <p:cNvPr id="21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trike="noStrike" u="none">
                <a:solidFill>
                  <a:srgbClr val="000000"/>
                </a:solidFill>
                <a:effectLst/>
                <a:uFillTx/>
                <a:latin typeface="Arial"/>
              </a:rPr>
              <a:t>Click to edit the outline text format</a:t>
            </a:r>
            <a:endParaRPr b="0" lang="en-GB"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2800" strike="noStrike" u="none">
                <a:solidFill>
                  <a:srgbClr val="000000"/>
                </a:solidFill>
                <a:effectLst/>
                <a:uFillTx/>
                <a:latin typeface="Arial"/>
              </a:rPr>
              <a:t>Second Outline Level</a:t>
            </a:r>
            <a:endParaRPr b="0" lang="en-GB"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2400" strike="noStrike" u="none">
                <a:solidFill>
                  <a:srgbClr val="000000"/>
                </a:solidFill>
                <a:effectLst/>
                <a:uFillTx/>
                <a:latin typeface="Arial"/>
              </a:rPr>
              <a:t>Third Outline Level</a:t>
            </a:r>
            <a:endParaRPr b="0" lang="en-GB"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2000" strike="noStrike" u="none">
                <a:solidFill>
                  <a:srgbClr val="000000"/>
                </a:solidFill>
                <a:effectLst/>
                <a:uFillTx/>
                <a:latin typeface="Arial"/>
              </a:rPr>
              <a:t>Fourth Outline Level</a:t>
            </a:r>
            <a:endParaRPr b="0" lang="en-GB"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Fifth Outline Level</a:t>
            </a:r>
            <a:endParaRPr b="0" lang="en-GB"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Sixth Outline Level</a:t>
            </a:r>
            <a:endParaRPr b="0" lang="en-GB"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Seventh Outline Level</a:t>
            </a:r>
            <a:endParaRPr b="0" lang="en-GB" sz="20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bg>
      <p:bgPr>
        <a:solidFill>
          <a:srgbClr val="ffffff"/>
        </a:solidFill>
      </p:bgPr>
    </p:bg>
    <p:spTree>
      <p:nvGrpSpPr>
        <p:cNvPr id="1" name=""/>
        <p:cNvGrpSpPr/>
        <p:nvPr/>
      </p:nvGrpSpPr>
      <p:grpSpPr>
        <a:xfrm>
          <a:off x="0" y="0"/>
          <a:ext cx="0" cy="0"/>
          <a:chOff x="0" y="0"/>
          <a:chExt cx="0" cy="0"/>
        </a:xfrm>
      </p:grpSpPr>
      <p:sp>
        <p:nvSpPr>
          <p:cNvPr id="12"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3"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F3EEDC8-A863-440F-885A-AFCEC8B8AA27}"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4"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5" name="Picture 19" descr="Logo_TUC_de_RGB"/>
          <p:cNvPicPr/>
          <p:nvPr/>
        </p:nvPicPr>
        <p:blipFill>
          <a:blip r:embed="rId2"/>
          <a:stretch/>
        </p:blipFill>
        <p:spPr>
          <a:xfrm>
            <a:off x="0" y="0"/>
            <a:ext cx="3049200" cy="559080"/>
          </a:xfrm>
          <a:prstGeom prst="rect">
            <a:avLst/>
          </a:prstGeom>
          <a:noFill/>
          <a:ln w="0">
            <a:noFill/>
          </a:ln>
        </p:spPr>
      </p:pic>
      <p:pic>
        <p:nvPicPr>
          <p:cNvPr id="16" name="Grafik 2" descr=""/>
          <p:cNvPicPr/>
          <p:nvPr/>
        </p:nvPicPr>
        <p:blipFill>
          <a:blip r:embed="rId3"/>
          <a:stretch/>
        </p:blipFill>
        <p:spPr>
          <a:xfrm>
            <a:off x="7430400" y="134640"/>
            <a:ext cx="3695040" cy="511200"/>
          </a:xfrm>
          <a:prstGeom prst="rect">
            <a:avLst/>
          </a:prstGeom>
          <a:noFill/>
          <a:ln w="0">
            <a:noFill/>
          </a:ln>
        </p:spPr>
      </p:pic>
      <p:sp>
        <p:nvSpPr>
          <p:cNvPr id="17" name="CustomShape 4"/>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18" name="CustomShape 5"/>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9"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21"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3"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7">
    <p:bg>
      <p:bgPr>
        <a:solidFill>
          <a:srgbClr val="ffffff"/>
        </a:solidFill>
      </p:bgPr>
    </p:bg>
    <p:spTree>
      <p:nvGrpSpPr>
        <p:cNvPr id="1" name=""/>
        <p:cNvGrpSpPr/>
        <p:nvPr/>
      </p:nvGrpSpPr>
      <p:grpSpPr>
        <a:xfrm>
          <a:off x="0" y="0"/>
          <a:ext cx="0" cy="0"/>
          <a:chOff x="0" y="0"/>
          <a:chExt cx="0" cy="0"/>
        </a:xfrm>
      </p:grpSpPr>
      <p:sp>
        <p:nvSpPr>
          <p:cNvPr id="217"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18"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A39E803-BA2F-4DC5-92B9-DDAD92E33100}"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19"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20" name="Picture 19" descr="Logo_TUC_de_RGB"/>
          <p:cNvPicPr/>
          <p:nvPr/>
        </p:nvPicPr>
        <p:blipFill>
          <a:blip r:embed="rId2"/>
          <a:stretch/>
        </p:blipFill>
        <p:spPr>
          <a:xfrm>
            <a:off x="0" y="0"/>
            <a:ext cx="3049200" cy="559080"/>
          </a:xfrm>
          <a:prstGeom prst="rect">
            <a:avLst/>
          </a:prstGeom>
          <a:noFill/>
          <a:ln w="0">
            <a:noFill/>
          </a:ln>
        </p:spPr>
      </p:pic>
      <p:pic>
        <p:nvPicPr>
          <p:cNvPr id="221" name="Grafik 2" descr=""/>
          <p:cNvPicPr/>
          <p:nvPr/>
        </p:nvPicPr>
        <p:blipFill>
          <a:blip r:embed="rId3"/>
          <a:stretch/>
        </p:blipFill>
        <p:spPr>
          <a:xfrm>
            <a:off x="7430400" y="134640"/>
            <a:ext cx="3695040" cy="511200"/>
          </a:xfrm>
          <a:prstGeom prst="rect">
            <a:avLst/>
          </a:prstGeom>
          <a:noFill/>
          <a:ln w="0">
            <a:noFill/>
          </a:ln>
        </p:spPr>
      </p:pic>
      <p:sp>
        <p:nvSpPr>
          <p:cNvPr id="222"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23" name="CustomShape 5"/>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5669B8B-C07E-4CB2-ACE8-4A3F7B5F510E}"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24"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2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8">
    <p:bg>
      <p:bgPr>
        <a:solidFill>
          <a:srgbClr val="ffffff"/>
        </a:solidFill>
      </p:bgPr>
    </p:bg>
    <p:spTree>
      <p:nvGrpSpPr>
        <p:cNvPr id="1" name=""/>
        <p:cNvGrpSpPr/>
        <p:nvPr/>
      </p:nvGrpSpPr>
      <p:grpSpPr>
        <a:xfrm>
          <a:off x="0" y="0"/>
          <a:ext cx="0" cy="0"/>
          <a:chOff x="0" y="0"/>
          <a:chExt cx="0" cy="0"/>
        </a:xfrm>
      </p:grpSpPr>
      <p:sp>
        <p:nvSpPr>
          <p:cNvPr id="226"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27"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FFF1D05-5750-4DE3-AB3F-22FBF854D28A}"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28"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29" name="Picture 19" descr="Logo_TUC_de_RGB"/>
          <p:cNvPicPr/>
          <p:nvPr/>
        </p:nvPicPr>
        <p:blipFill>
          <a:blip r:embed="rId2"/>
          <a:stretch/>
        </p:blipFill>
        <p:spPr>
          <a:xfrm>
            <a:off x="0" y="0"/>
            <a:ext cx="3049200" cy="559080"/>
          </a:xfrm>
          <a:prstGeom prst="rect">
            <a:avLst/>
          </a:prstGeom>
          <a:noFill/>
          <a:ln w="0">
            <a:noFill/>
          </a:ln>
        </p:spPr>
      </p:pic>
      <p:pic>
        <p:nvPicPr>
          <p:cNvPr id="230" name="Grafik 2" descr=""/>
          <p:cNvPicPr/>
          <p:nvPr/>
        </p:nvPicPr>
        <p:blipFill>
          <a:blip r:embed="rId3"/>
          <a:stretch/>
        </p:blipFill>
        <p:spPr>
          <a:xfrm>
            <a:off x="7430400" y="134640"/>
            <a:ext cx="3695040" cy="511200"/>
          </a:xfrm>
          <a:prstGeom prst="rect">
            <a:avLst/>
          </a:prstGeom>
          <a:noFill/>
          <a:ln w="0">
            <a:noFill/>
          </a:ln>
        </p:spPr>
      </p:pic>
      <p:sp>
        <p:nvSpPr>
          <p:cNvPr id="231"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32" name="CustomShape 5"/>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A294CAF-22DE-4A98-BB6E-BB70C975FDCD}"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33"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3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23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9">
    <p:bg>
      <p:bgPr>
        <a:solidFill>
          <a:srgbClr val="ffffff"/>
        </a:solidFill>
      </p:bgPr>
    </p:bg>
    <p:spTree>
      <p:nvGrpSpPr>
        <p:cNvPr id="1" name=""/>
        <p:cNvGrpSpPr/>
        <p:nvPr/>
      </p:nvGrpSpPr>
      <p:grpSpPr>
        <a:xfrm>
          <a:off x="0" y="0"/>
          <a:ext cx="0" cy="0"/>
          <a:chOff x="0" y="0"/>
          <a:chExt cx="0" cy="0"/>
        </a:xfrm>
      </p:grpSpPr>
      <p:sp>
        <p:nvSpPr>
          <p:cNvPr id="236"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37"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7DBDF4C-33E9-4D01-9FE6-63AB9B60A18A}"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38"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39" name="Picture 19" descr="Logo_TUC_de_RGB"/>
          <p:cNvPicPr/>
          <p:nvPr/>
        </p:nvPicPr>
        <p:blipFill>
          <a:blip r:embed="rId2"/>
          <a:stretch/>
        </p:blipFill>
        <p:spPr>
          <a:xfrm>
            <a:off x="0" y="0"/>
            <a:ext cx="3049200" cy="559080"/>
          </a:xfrm>
          <a:prstGeom prst="rect">
            <a:avLst/>
          </a:prstGeom>
          <a:noFill/>
          <a:ln w="0">
            <a:noFill/>
          </a:ln>
        </p:spPr>
      </p:pic>
      <p:pic>
        <p:nvPicPr>
          <p:cNvPr id="240" name="Grafik 2" descr=""/>
          <p:cNvPicPr/>
          <p:nvPr/>
        </p:nvPicPr>
        <p:blipFill>
          <a:blip r:embed="rId3"/>
          <a:stretch/>
        </p:blipFill>
        <p:spPr>
          <a:xfrm>
            <a:off x="7430400" y="134640"/>
            <a:ext cx="3695040" cy="511200"/>
          </a:xfrm>
          <a:prstGeom prst="rect">
            <a:avLst/>
          </a:prstGeom>
          <a:noFill/>
          <a:ln w="0">
            <a:noFill/>
          </a:ln>
        </p:spPr>
      </p:pic>
      <p:sp>
        <p:nvSpPr>
          <p:cNvPr id="241"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42" name="CustomShape 5"/>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524A028-6AA3-41FC-A4A2-B7231840BA62}"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43"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4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24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4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0">
    <p:bg>
      <p:bgPr>
        <a:solidFill>
          <a:srgbClr val="ffffff"/>
        </a:solidFill>
      </p:bgPr>
    </p:bg>
    <p:spTree>
      <p:nvGrpSpPr>
        <p:cNvPr id="1" name=""/>
        <p:cNvGrpSpPr/>
        <p:nvPr/>
      </p:nvGrpSpPr>
      <p:grpSpPr>
        <a:xfrm>
          <a:off x="0" y="0"/>
          <a:ext cx="0" cy="0"/>
          <a:chOff x="0" y="0"/>
          <a:chExt cx="0" cy="0"/>
        </a:xfrm>
      </p:grpSpPr>
      <p:sp>
        <p:nvSpPr>
          <p:cNvPr id="247"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48"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4AFDB19-5E9F-4BFE-90FE-9BDC2F793A68}"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49"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50" name="Picture 19" descr="Logo_TUC_de_RGB"/>
          <p:cNvPicPr/>
          <p:nvPr/>
        </p:nvPicPr>
        <p:blipFill>
          <a:blip r:embed="rId2"/>
          <a:stretch/>
        </p:blipFill>
        <p:spPr>
          <a:xfrm>
            <a:off x="0" y="0"/>
            <a:ext cx="3049200" cy="559080"/>
          </a:xfrm>
          <a:prstGeom prst="rect">
            <a:avLst/>
          </a:prstGeom>
          <a:noFill/>
          <a:ln w="0">
            <a:noFill/>
          </a:ln>
        </p:spPr>
      </p:pic>
      <p:pic>
        <p:nvPicPr>
          <p:cNvPr id="251" name="Grafik 2" descr=""/>
          <p:cNvPicPr/>
          <p:nvPr/>
        </p:nvPicPr>
        <p:blipFill>
          <a:blip r:embed="rId3"/>
          <a:stretch/>
        </p:blipFill>
        <p:spPr>
          <a:xfrm>
            <a:off x="7430400" y="134640"/>
            <a:ext cx="3695040" cy="511200"/>
          </a:xfrm>
          <a:prstGeom prst="rect">
            <a:avLst/>
          </a:prstGeom>
          <a:noFill/>
          <a:ln w="0">
            <a:noFill/>
          </a:ln>
        </p:spPr>
      </p:pic>
      <p:sp>
        <p:nvSpPr>
          <p:cNvPr id="252"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53" name="CustomShape 5"/>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38C41F8-8697-42DD-BB48-7ACD2FA872AA}"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54"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5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11">
    <p:bg>
      <p:bgPr>
        <a:solidFill>
          <a:srgbClr val="ffffff"/>
        </a:solidFill>
      </p:bgPr>
    </p:bg>
    <p:spTree>
      <p:nvGrpSpPr>
        <p:cNvPr id="1" name=""/>
        <p:cNvGrpSpPr/>
        <p:nvPr/>
      </p:nvGrpSpPr>
      <p:grpSpPr>
        <a:xfrm>
          <a:off x="0" y="0"/>
          <a:ext cx="0" cy="0"/>
          <a:chOff x="0" y="0"/>
          <a:chExt cx="0" cy="0"/>
        </a:xfrm>
      </p:grpSpPr>
      <p:sp>
        <p:nvSpPr>
          <p:cNvPr id="256"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57"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C61B04E-C383-4D9B-AF9E-38D75E32FFDD}"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58"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59" name="Picture 19" descr="Logo_TUC_de_RGB"/>
          <p:cNvPicPr/>
          <p:nvPr/>
        </p:nvPicPr>
        <p:blipFill>
          <a:blip r:embed="rId2"/>
          <a:stretch/>
        </p:blipFill>
        <p:spPr>
          <a:xfrm>
            <a:off x="0" y="0"/>
            <a:ext cx="3049200" cy="559080"/>
          </a:xfrm>
          <a:prstGeom prst="rect">
            <a:avLst/>
          </a:prstGeom>
          <a:noFill/>
          <a:ln w="0">
            <a:noFill/>
          </a:ln>
        </p:spPr>
      </p:pic>
      <p:pic>
        <p:nvPicPr>
          <p:cNvPr id="260" name="Grafik 2" descr=""/>
          <p:cNvPicPr/>
          <p:nvPr/>
        </p:nvPicPr>
        <p:blipFill>
          <a:blip r:embed="rId3"/>
          <a:stretch/>
        </p:blipFill>
        <p:spPr>
          <a:xfrm>
            <a:off x="7430400" y="134640"/>
            <a:ext cx="3695040" cy="511200"/>
          </a:xfrm>
          <a:prstGeom prst="rect">
            <a:avLst/>
          </a:prstGeom>
          <a:noFill/>
          <a:ln w="0">
            <a:noFill/>
          </a:ln>
        </p:spPr>
      </p:pic>
      <p:sp>
        <p:nvSpPr>
          <p:cNvPr id="261"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62" name="CustomShape 5"/>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C30E5B6-EA3D-4F90-B55B-5840A045C4A0}"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63"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12">
    <p:bg>
      <p:bgPr>
        <a:solidFill>
          <a:srgbClr val="ffffff"/>
        </a:solidFill>
      </p:bgPr>
    </p:bg>
    <p:spTree>
      <p:nvGrpSpPr>
        <p:cNvPr id="1" name=""/>
        <p:cNvGrpSpPr/>
        <p:nvPr/>
      </p:nvGrpSpPr>
      <p:grpSpPr>
        <a:xfrm>
          <a:off x="0" y="0"/>
          <a:ext cx="0" cy="0"/>
          <a:chOff x="0" y="0"/>
          <a:chExt cx="0" cy="0"/>
        </a:xfrm>
      </p:grpSpPr>
      <p:sp>
        <p:nvSpPr>
          <p:cNvPr id="264"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65" name="CustomShape 2"/>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45AE658-49BD-44F2-8FC7-F3782469AE6E}"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66"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67" name="Picture 19" descr="Logo_TUC_de_RGB"/>
          <p:cNvPicPr/>
          <p:nvPr/>
        </p:nvPicPr>
        <p:blipFill>
          <a:blip r:embed="rId2"/>
          <a:stretch/>
        </p:blipFill>
        <p:spPr>
          <a:xfrm>
            <a:off x="0" y="0"/>
            <a:ext cx="3050640" cy="560520"/>
          </a:xfrm>
          <a:prstGeom prst="rect">
            <a:avLst/>
          </a:prstGeom>
          <a:noFill/>
          <a:ln w="0">
            <a:noFill/>
          </a:ln>
        </p:spPr>
      </p:pic>
      <p:pic>
        <p:nvPicPr>
          <p:cNvPr id="268" name="Grafik 2" descr=""/>
          <p:cNvPicPr/>
          <p:nvPr/>
        </p:nvPicPr>
        <p:blipFill>
          <a:blip r:embed="rId3"/>
          <a:stretch/>
        </p:blipFill>
        <p:spPr>
          <a:xfrm>
            <a:off x="7430400" y="134640"/>
            <a:ext cx="3696480" cy="512640"/>
          </a:xfrm>
          <a:prstGeom prst="rect">
            <a:avLst/>
          </a:prstGeom>
          <a:noFill/>
          <a:ln w="0">
            <a:noFill/>
          </a:ln>
        </p:spPr>
      </p:pic>
      <p:sp>
        <p:nvSpPr>
          <p:cNvPr id="269"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70" name="CustomShape 5"/>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66A3E9C-6290-4436-9C81-080A84BE18D0}"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71" name="CustomShape 6"/>
          <p:cNvSpPr/>
          <p:nvPr/>
        </p:nvSpPr>
        <p:spPr>
          <a:xfrm>
            <a:off x="0" y="6642720"/>
            <a:ext cx="121827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7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27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74"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75"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3">
    <p:bg>
      <p:bgPr>
        <a:solidFill>
          <a:srgbClr val="ffffff"/>
        </a:solidFill>
      </p:bgPr>
    </p:bg>
    <p:spTree>
      <p:nvGrpSpPr>
        <p:cNvPr id="1" name=""/>
        <p:cNvGrpSpPr/>
        <p:nvPr/>
      </p:nvGrpSpPr>
      <p:grpSpPr>
        <a:xfrm>
          <a:off x="0" y="0"/>
          <a:ext cx="0" cy="0"/>
          <a:chOff x="0" y="0"/>
          <a:chExt cx="0" cy="0"/>
        </a:xfrm>
      </p:grpSpPr>
      <p:sp>
        <p:nvSpPr>
          <p:cNvPr id="276"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77" name="CustomShape 2"/>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3881D5E-4B32-416F-AFAF-EE3D82F22451}"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78"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79" name="Picture 19" descr="Logo_TUC_de_RGB"/>
          <p:cNvPicPr/>
          <p:nvPr/>
        </p:nvPicPr>
        <p:blipFill>
          <a:blip r:embed="rId2"/>
          <a:stretch/>
        </p:blipFill>
        <p:spPr>
          <a:xfrm>
            <a:off x="0" y="0"/>
            <a:ext cx="3050640" cy="560520"/>
          </a:xfrm>
          <a:prstGeom prst="rect">
            <a:avLst/>
          </a:prstGeom>
          <a:noFill/>
          <a:ln w="0">
            <a:noFill/>
          </a:ln>
        </p:spPr>
      </p:pic>
      <p:pic>
        <p:nvPicPr>
          <p:cNvPr id="280" name="Grafik 2" descr=""/>
          <p:cNvPicPr/>
          <p:nvPr/>
        </p:nvPicPr>
        <p:blipFill>
          <a:blip r:embed="rId3"/>
          <a:stretch/>
        </p:blipFill>
        <p:spPr>
          <a:xfrm>
            <a:off x="7430400" y="134640"/>
            <a:ext cx="3696480" cy="512640"/>
          </a:xfrm>
          <a:prstGeom prst="rect">
            <a:avLst/>
          </a:prstGeom>
          <a:noFill/>
          <a:ln w="0">
            <a:noFill/>
          </a:ln>
        </p:spPr>
      </p:pic>
      <p:sp>
        <p:nvSpPr>
          <p:cNvPr id="281"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82" name="CustomShape 5"/>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35D06B7-D059-41AE-A3F9-BD111F3391E5}"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83" name="CustomShape 6"/>
          <p:cNvSpPr/>
          <p:nvPr/>
        </p:nvSpPr>
        <p:spPr>
          <a:xfrm>
            <a:off x="0" y="6642720"/>
            <a:ext cx="121827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28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8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8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14">
    <p:bg>
      <p:bgPr>
        <a:solidFill>
          <a:srgbClr val="ffffff"/>
        </a:solidFill>
      </p:bgPr>
    </p:bg>
    <p:spTree>
      <p:nvGrpSpPr>
        <p:cNvPr id="1" name=""/>
        <p:cNvGrpSpPr/>
        <p:nvPr/>
      </p:nvGrpSpPr>
      <p:grpSpPr>
        <a:xfrm>
          <a:off x="0" y="0"/>
          <a:ext cx="0" cy="0"/>
          <a:chOff x="0" y="0"/>
          <a:chExt cx="0" cy="0"/>
        </a:xfrm>
      </p:grpSpPr>
      <p:sp>
        <p:nvSpPr>
          <p:cNvPr id="288"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89" name="CustomShape 2"/>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20FE285-27AD-490D-8445-D08E6B7BF455}"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90"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91" name="Picture 19" descr="Logo_TUC_de_RGB"/>
          <p:cNvPicPr/>
          <p:nvPr/>
        </p:nvPicPr>
        <p:blipFill>
          <a:blip r:embed="rId2"/>
          <a:stretch/>
        </p:blipFill>
        <p:spPr>
          <a:xfrm>
            <a:off x="0" y="0"/>
            <a:ext cx="3050640" cy="560520"/>
          </a:xfrm>
          <a:prstGeom prst="rect">
            <a:avLst/>
          </a:prstGeom>
          <a:noFill/>
          <a:ln w="0">
            <a:noFill/>
          </a:ln>
        </p:spPr>
      </p:pic>
      <p:pic>
        <p:nvPicPr>
          <p:cNvPr id="292" name="Grafik 2" descr=""/>
          <p:cNvPicPr/>
          <p:nvPr/>
        </p:nvPicPr>
        <p:blipFill>
          <a:blip r:embed="rId3"/>
          <a:stretch/>
        </p:blipFill>
        <p:spPr>
          <a:xfrm>
            <a:off x="7430400" y="134640"/>
            <a:ext cx="3696480" cy="512640"/>
          </a:xfrm>
          <a:prstGeom prst="rect">
            <a:avLst/>
          </a:prstGeom>
          <a:noFill/>
          <a:ln w="0">
            <a:noFill/>
          </a:ln>
        </p:spPr>
      </p:pic>
      <p:sp>
        <p:nvSpPr>
          <p:cNvPr id="293"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94" name="CustomShape 5"/>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C306188-8689-499F-A835-C62D7C577494}"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95" name="CustomShape 6"/>
          <p:cNvSpPr/>
          <p:nvPr/>
        </p:nvSpPr>
        <p:spPr>
          <a:xfrm>
            <a:off x="0" y="6642720"/>
            <a:ext cx="121827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9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297"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9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99"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15">
    <p:bg>
      <p:bgPr>
        <a:solidFill>
          <a:srgbClr val="ffffff"/>
        </a:solidFill>
      </p:bgPr>
    </p:bg>
    <p:spTree>
      <p:nvGrpSpPr>
        <p:cNvPr id="1" name=""/>
        <p:cNvGrpSpPr/>
        <p:nvPr/>
      </p:nvGrpSpPr>
      <p:grpSpPr>
        <a:xfrm>
          <a:off x="0" y="0"/>
          <a:ext cx="0" cy="0"/>
          <a:chOff x="0" y="0"/>
          <a:chExt cx="0" cy="0"/>
        </a:xfrm>
      </p:grpSpPr>
      <p:sp>
        <p:nvSpPr>
          <p:cNvPr id="300"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01" name="CustomShape 2"/>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DA3207F-B4DB-44CA-B8EC-72F094CDD9F2}"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302"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303" name="Picture 19" descr="Logo_TUC_de_RGB"/>
          <p:cNvPicPr/>
          <p:nvPr/>
        </p:nvPicPr>
        <p:blipFill>
          <a:blip r:embed="rId2"/>
          <a:stretch/>
        </p:blipFill>
        <p:spPr>
          <a:xfrm>
            <a:off x="0" y="0"/>
            <a:ext cx="3050640" cy="560520"/>
          </a:xfrm>
          <a:prstGeom prst="rect">
            <a:avLst/>
          </a:prstGeom>
          <a:noFill/>
          <a:ln w="0">
            <a:noFill/>
          </a:ln>
        </p:spPr>
      </p:pic>
      <p:pic>
        <p:nvPicPr>
          <p:cNvPr id="304" name="Grafik 2" descr=""/>
          <p:cNvPicPr/>
          <p:nvPr/>
        </p:nvPicPr>
        <p:blipFill>
          <a:blip r:embed="rId3"/>
          <a:stretch/>
        </p:blipFill>
        <p:spPr>
          <a:xfrm>
            <a:off x="7430400" y="134640"/>
            <a:ext cx="3696480" cy="512640"/>
          </a:xfrm>
          <a:prstGeom prst="rect">
            <a:avLst/>
          </a:prstGeom>
          <a:noFill/>
          <a:ln w="0">
            <a:noFill/>
          </a:ln>
        </p:spPr>
      </p:pic>
      <p:sp>
        <p:nvSpPr>
          <p:cNvPr id="305"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06" name="CustomShape 5"/>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581E7A0-B241-43F0-A853-D7B3536110F5}"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307" name="CustomShape 6"/>
          <p:cNvSpPr/>
          <p:nvPr/>
        </p:nvSpPr>
        <p:spPr>
          <a:xfrm>
            <a:off x="0" y="6642720"/>
            <a:ext cx="121827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30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309"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310"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16">
    <p:bg>
      <p:bgPr>
        <a:solidFill>
          <a:srgbClr val="ffffff"/>
        </a:solidFill>
      </p:bgPr>
    </p:bg>
    <p:spTree>
      <p:nvGrpSpPr>
        <p:cNvPr id="1" name=""/>
        <p:cNvGrpSpPr/>
        <p:nvPr/>
      </p:nvGrpSpPr>
      <p:grpSpPr>
        <a:xfrm>
          <a:off x="0" y="0"/>
          <a:ext cx="0" cy="0"/>
          <a:chOff x="0" y="0"/>
          <a:chExt cx="0" cy="0"/>
        </a:xfrm>
      </p:grpSpPr>
      <p:sp>
        <p:nvSpPr>
          <p:cNvPr id="311"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12" name="CustomShape 2"/>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379B21E-2EB3-4679-BC77-F73D3544F10F}"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313"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314" name="Picture 19" descr="Logo_TUC_de_RGB"/>
          <p:cNvPicPr/>
          <p:nvPr/>
        </p:nvPicPr>
        <p:blipFill>
          <a:blip r:embed="rId2"/>
          <a:stretch/>
        </p:blipFill>
        <p:spPr>
          <a:xfrm>
            <a:off x="0" y="0"/>
            <a:ext cx="3050640" cy="560520"/>
          </a:xfrm>
          <a:prstGeom prst="rect">
            <a:avLst/>
          </a:prstGeom>
          <a:noFill/>
          <a:ln w="0">
            <a:noFill/>
          </a:ln>
        </p:spPr>
      </p:pic>
      <p:pic>
        <p:nvPicPr>
          <p:cNvPr id="315" name="Grafik 2" descr=""/>
          <p:cNvPicPr/>
          <p:nvPr/>
        </p:nvPicPr>
        <p:blipFill>
          <a:blip r:embed="rId3"/>
          <a:stretch/>
        </p:blipFill>
        <p:spPr>
          <a:xfrm>
            <a:off x="7430400" y="134640"/>
            <a:ext cx="3696480" cy="512640"/>
          </a:xfrm>
          <a:prstGeom prst="rect">
            <a:avLst/>
          </a:prstGeom>
          <a:noFill/>
          <a:ln w="0">
            <a:noFill/>
          </a:ln>
        </p:spPr>
      </p:pic>
      <p:sp>
        <p:nvSpPr>
          <p:cNvPr id="316"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17" name="CustomShape 5"/>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D2687C9-E319-4A36-901B-E24DC3114C31}"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318" name="CustomShape 6"/>
          <p:cNvSpPr/>
          <p:nvPr/>
        </p:nvSpPr>
        <p:spPr>
          <a:xfrm>
            <a:off x="0" y="6642720"/>
            <a:ext cx="121827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31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320"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321"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322"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323"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bg>
      <p:bgPr>
        <a:solidFill>
          <a:srgbClr val="ffffff"/>
        </a:solidFill>
      </p:bgPr>
    </p:bg>
    <p:spTree>
      <p:nvGrpSpPr>
        <p:cNvPr id="1" name=""/>
        <p:cNvGrpSpPr/>
        <p:nvPr/>
      </p:nvGrpSpPr>
      <p:grpSpPr>
        <a:xfrm>
          <a:off x="0" y="0"/>
          <a:ext cx="0" cy="0"/>
          <a:chOff x="0" y="0"/>
          <a:chExt cx="0" cy="0"/>
        </a:xfrm>
      </p:grpSpPr>
      <p:sp>
        <p:nvSpPr>
          <p:cNvPr id="24"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5"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21C39B3-6092-44EC-94B6-D20A4BF2D303}"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6"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7" name="Picture 19" descr="Logo_TUC_de_RGB"/>
          <p:cNvPicPr/>
          <p:nvPr/>
        </p:nvPicPr>
        <p:blipFill>
          <a:blip r:embed="rId2"/>
          <a:stretch/>
        </p:blipFill>
        <p:spPr>
          <a:xfrm>
            <a:off x="0" y="0"/>
            <a:ext cx="3049200" cy="559080"/>
          </a:xfrm>
          <a:prstGeom prst="rect">
            <a:avLst/>
          </a:prstGeom>
          <a:noFill/>
          <a:ln w="0">
            <a:noFill/>
          </a:ln>
        </p:spPr>
      </p:pic>
      <p:pic>
        <p:nvPicPr>
          <p:cNvPr id="28" name="Grafik 2" descr=""/>
          <p:cNvPicPr/>
          <p:nvPr/>
        </p:nvPicPr>
        <p:blipFill>
          <a:blip r:embed="rId3"/>
          <a:stretch/>
        </p:blipFill>
        <p:spPr>
          <a:xfrm>
            <a:off x="7430400" y="134640"/>
            <a:ext cx="3695040" cy="511200"/>
          </a:xfrm>
          <a:prstGeom prst="rect">
            <a:avLst/>
          </a:prstGeom>
          <a:noFill/>
          <a:ln w="0">
            <a:noFill/>
          </a:ln>
        </p:spPr>
      </p:pic>
      <p:sp>
        <p:nvSpPr>
          <p:cNvPr id="29" name="CustomShape 4"/>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0" name="CustomShape 5"/>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1"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3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3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3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35"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7">
    <p:bg>
      <p:bgPr>
        <a:solidFill>
          <a:srgbClr val="ffffff"/>
        </a:solidFill>
      </p:bgPr>
    </p:bg>
    <p:spTree>
      <p:nvGrpSpPr>
        <p:cNvPr id="1" name=""/>
        <p:cNvGrpSpPr/>
        <p:nvPr/>
      </p:nvGrpSpPr>
      <p:grpSpPr>
        <a:xfrm>
          <a:off x="0" y="0"/>
          <a:ext cx="0" cy="0"/>
          <a:chOff x="0" y="0"/>
          <a:chExt cx="0" cy="0"/>
        </a:xfrm>
      </p:grpSpPr>
      <p:sp>
        <p:nvSpPr>
          <p:cNvPr id="324"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25" name="CustomShape 2"/>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95A63F2-5C07-4EFE-86C5-53956AD8E32C}"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326"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327" name="Picture 19" descr="Logo_TUC_de_RGB"/>
          <p:cNvPicPr/>
          <p:nvPr/>
        </p:nvPicPr>
        <p:blipFill>
          <a:blip r:embed="rId2"/>
          <a:stretch/>
        </p:blipFill>
        <p:spPr>
          <a:xfrm>
            <a:off x="0" y="0"/>
            <a:ext cx="3050640" cy="560520"/>
          </a:xfrm>
          <a:prstGeom prst="rect">
            <a:avLst/>
          </a:prstGeom>
          <a:noFill/>
          <a:ln w="0">
            <a:noFill/>
          </a:ln>
        </p:spPr>
      </p:pic>
      <p:pic>
        <p:nvPicPr>
          <p:cNvPr id="328" name="Grafik 2" descr=""/>
          <p:cNvPicPr/>
          <p:nvPr/>
        </p:nvPicPr>
        <p:blipFill>
          <a:blip r:embed="rId3"/>
          <a:stretch/>
        </p:blipFill>
        <p:spPr>
          <a:xfrm>
            <a:off x="7430400" y="134640"/>
            <a:ext cx="3696480" cy="512640"/>
          </a:xfrm>
          <a:prstGeom prst="rect">
            <a:avLst/>
          </a:prstGeom>
          <a:noFill/>
          <a:ln w="0">
            <a:noFill/>
          </a:ln>
        </p:spPr>
      </p:pic>
      <p:sp>
        <p:nvSpPr>
          <p:cNvPr id="329"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30" name="CustomShape 5"/>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5044696-D275-4B48-A2A7-B5CA2E36ED55}"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331" name="CustomShape 6"/>
          <p:cNvSpPr/>
          <p:nvPr/>
        </p:nvSpPr>
        <p:spPr>
          <a:xfrm>
            <a:off x="0" y="6642720"/>
            <a:ext cx="121827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33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333"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334"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335"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336"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337"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338"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bg>
      <p:bgPr>
        <a:solidFill>
          <a:srgbClr val="ffffff"/>
        </a:solidFill>
      </p:bgPr>
    </p:bg>
    <p:spTree>
      <p:nvGrpSpPr>
        <p:cNvPr id="1" name=""/>
        <p:cNvGrpSpPr/>
        <p:nvPr/>
      </p:nvGrpSpPr>
      <p:grpSpPr>
        <a:xfrm>
          <a:off x="0" y="0"/>
          <a:ext cx="0" cy="0"/>
          <a:chOff x="0" y="0"/>
          <a:chExt cx="0" cy="0"/>
        </a:xfrm>
      </p:grpSpPr>
      <p:sp>
        <p:nvSpPr>
          <p:cNvPr id="339"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40" name="CustomShape 2"/>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4E410E9-5F1C-424A-9482-17AFD3E75DA6}"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341"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342" name="Picture 19" descr="Logo_TUC_de_RGB"/>
          <p:cNvPicPr/>
          <p:nvPr/>
        </p:nvPicPr>
        <p:blipFill>
          <a:blip r:embed="rId2"/>
          <a:stretch/>
        </p:blipFill>
        <p:spPr>
          <a:xfrm>
            <a:off x="0" y="0"/>
            <a:ext cx="3050640" cy="560520"/>
          </a:xfrm>
          <a:prstGeom prst="rect">
            <a:avLst/>
          </a:prstGeom>
          <a:noFill/>
          <a:ln w="0">
            <a:noFill/>
          </a:ln>
        </p:spPr>
      </p:pic>
      <p:pic>
        <p:nvPicPr>
          <p:cNvPr id="343" name="Grafik 2" descr=""/>
          <p:cNvPicPr/>
          <p:nvPr/>
        </p:nvPicPr>
        <p:blipFill>
          <a:blip r:embed="rId3"/>
          <a:stretch/>
        </p:blipFill>
        <p:spPr>
          <a:xfrm>
            <a:off x="7430400" y="134640"/>
            <a:ext cx="3696480" cy="512640"/>
          </a:xfrm>
          <a:prstGeom prst="rect">
            <a:avLst/>
          </a:prstGeom>
          <a:noFill/>
          <a:ln w="0">
            <a:noFill/>
          </a:ln>
        </p:spPr>
      </p:pic>
      <p:sp>
        <p:nvSpPr>
          <p:cNvPr id="344"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45" name="CustomShape 5"/>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5D5D106-D489-4AED-AB8F-48C09396809E}"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346" name="CustomShape 6"/>
          <p:cNvSpPr/>
          <p:nvPr/>
        </p:nvSpPr>
        <p:spPr>
          <a:xfrm>
            <a:off x="0" y="6642720"/>
            <a:ext cx="121827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9">
    <p:bg>
      <p:bgPr>
        <a:solidFill>
          <a:srgbClr val="ffffff"/>
        </a:solidFill>
      </p:bgPr>
    </p:bg>
    <p:spTree>
      <p:nvGrpSpPr>
        <p:cNvPr id="1" name=""/>
        <p:cNvGrpSpPr/>
        <p:nvPr/>
      </p:nvGrpSpPr>
      <p:grpSpPr>
        <a:xfrm>
          <a:off x="0" y="0"/>
          <a:ext cx="0" cy="0"/>
          <a:chOff x="0" y="0"/>
          <a:chExt cx="0" cy="0"/>
        </a:xfrm>
      </p:grpSpPr>
      <p:sp>
        <p:nvSpPr>
          <p:cNvPr id="347"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48" name="CustomShape 2"/>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3826DED-E9C2-4072-93CB-778858C8CFE1}"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349"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350" name="Picture 19" descr="Logo_TUC_de_RGB"/>
          <p:cNvPicPr/>
          <p:nvPr/>
        </p:nvPicPr>
        <p:blipFill>
          <a:blip r:embed="rId2"/>
          <a:stretch/>
        </p:blipFill>
        <p:spPr>
          <a:xfrm>
            <a:off x="0" y="0"/>
            <a:ext cx="3050640" cy="560520"/>
          </a:xfrm>
          <a:prstGeom prst="rect">
            <a:avLst/>
          </a:prstGeom>
          <a:noFill/>
          <a:ln w="0">
            <a:noFill/>
          </a:ln>
        </p:spPr>
      </p:pic>
      <p:pic>
        <p:nvPicPr>
          <p:cNvPr id="351" name="Grafik 2" descr=""/>
          <p:cNvPicPr/>
          <p:nvPr/>
        </p:nvPicPr>
        <p:blipFill>
          <a:blip r:embed="rId3"/>
          <a:stretch/>
        </p:blipFill>
        <p:spPr>
          <a:xfrm>
            <a:off x="7430400" y="134640"/>
            <a:ext cx="3696480" cy="512640"/>
          </a:xfrm>
          <a:prstGeom prst="rect">
            <a:avLst/>
          </a:prstGeom>
          <a:noFill/>
          <a:ln w="0">
            <a:noFill/>
          </a:ln>
        </p:spPr>
      </p:pic>
      <p:sp>
        <p:nvSpPr>
          <p:cNvPr id="352"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53" name="CustomShape 5"/>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11B6094-76E0-4721-9BDD-D056388E4EDE}"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354" name="CustomShape 6"/>
          <p:cNvSpPr/>
          <p:nvPr/>
        </p:nvSpPr>
        <p:spPr>
          <a:xfrm>
            <a:off x="0" y="6642720"/>
            <a:ext cx="121827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35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20">
    <p:bg>
      <p:bgPr>
        <a:solidFill>
          <a:srgbClr val="ffffff"/>
        </a:solidFill>
      </p:bgPr>
    </p:bg>
    <p:spTree>
      <p:nvGrpSpPr>
        <p:cNvPr id="1" name=""/>
        <p:cNvGrpSpPr/>
        <p:nvPr/>
      </p:nvGrpSpPr>
      <p:grpSpPr>
        <a:xfrm>
          <a:off x="0" y="0"/>
          <a:ext cx="0" cy="0"/>
          <a:chOff x="0" y="0"/>
          <a:chExt cx="0" cy="0"/>
        </a:xfrm>
      </p:grpSpPr>
      <p:sp>
        <p:nvSpPr>
          <p:cNvPr id="356"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57" name="CustomShape 2"/>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C88B6A5-BA74-43AD-8675-A8317336C6B8}"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358"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359" name="Picture 19" descr="Logo_TUC_de_RGB"/>
          <p:cNvPicPr/>
          <p:nvPr/>
        </p:nvPicPr>
        <p:blipFill>
          <a:blip r:embed="rId2"/>
          <a:stretch/>
        </p:blipFill>
        <p:spPr>
          <a:xfrm>
            <a:off x="0" y="0"/>
            <a:ext cx="3050640" cy="560520"/>
          </a:xfrm>
          <a:prstGeom prst="rect">
            <a:avLst/>
          </a:prstGeom>
          <a:noFill/>
          <a:ln w="0">
            <a:noFill/>
          </a:ln>
        </p:spPr>
      </p:pic>
      <p:pic>
        <p:nvPicPr>
          <p:cNvPr id="360" name="Grafik 2" descr=""/>
          <p:cNvPicPr/>
          <p:nvPr/>
        </p:nvPicPr>
        <p:blipFill>
          <a:blip r:embed="rId3"/>
          <a:stretch/>
        </p:blipFill>
        <p:spPr>
          <a:xfrm>
            <a:off x="7430400" y="134640"/>
            <a:ext cx="3696480" cy="512640"/>
          </a:xfrm>
          <a:prstGeom prst="rect">
            <a:avLst/>
          </a:prstGeom>
          <a:noFill/>
          <a:ln w="0">
            <a:noFill/>
          </a:ln>
        </p:spPr>
      </p:pic>
      <p:sp>
        <p:nvSpPr>
          <p:cNvPr id="361"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62" name="CustomShape 5"/>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883270A-6B3E-45AE-A1C5-DB36D76A415B}"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363" name="CustomShape 6"/>
          <p:cNvSpPr/>
          <p:nvPr/>
        </p:nvSpPr>
        <p:spPr>
          <a:xfrm>
            <a:off x="0" y="6642720"/>
            <a:ext cx="121827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36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36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21">
    <p:bg>
      <p:bgPr>
        <a:solidFill>
          <a:srgbClr val="ffffff"/>
        </a:solidFill>
      </p:bgPr>
    </p:bg>
    <p:spTree>
      <p:nvGrpSpPr>
        <p:cNvPr id="1" name=""/>
        <p:cNvGrpSpPr/>
        <p:nvPr/>
      </p:nvGrpSpPr>
      <p:grpSpPr>
        <a:xfrm>
          <a:off x="0" y="0"/>
          <a:ext cx="0" cy="0"/>
          <a:chOff x="0" y="0"/>
          <a:chExt cx="0" cy="0"/>
        </a:xfrm>
      </p:grpSpPr>
      <p:sp>
        <p:nvSpPr>
          <p:cNvPr id="366"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67" name="CustomShape 2"/>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B9CBF25-DAC3-4E15-A373-3F6DF45EA8FB}"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368"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369" name="Picture 19" descr="Logo_TUC_de_RGB"/>
          <p:cNvPicPr/>
          <p:nvPr/>
        </p:nvPicPr>
        <p:blipFill>
          <a:blip r:embed="rId2"/>
          <a:stretch/>
        </p:blipFill>
        <p:spPr>
          <a:xfrm>
            <a:off x="0" y="0"/>
            <a:ext cx="3050640" cy="560520"/>
          </a:xfrm>
          <a:prstGeom prst="rect">
            <a:avLst/>
          </a:prstGeom>
          <a:noFill/>
          <a:ln w="0">
            <a:noFill/>
          </a:ln>
        </p:spPr>
      </p:pic>
      <p:pic>
        <p:nvPicPr>
          <p:cNvPr id="370" name="Grafik 2" descr=""/>
          <p:cNvPicPr/>
          <p:nvPr/>
        </p:nvPicPr>
        <p:blipFill>
          <a:blip r:embed="rId3"/>
          <a:stretch/>
        </p:blipFill>
        <p:spPr>
          <a:xfrm>
            <a:off x="7430400" y="134640"/>
            <a:ext cx="3696480" cy="512640"/>
          </a:xfrm>
          <a:prstGeom prst="rect">
            <a:avLst/>
          </a:prstGeom>
          <a:noFill/>
          <a:ln w="0">
            <a:noFill/>
          </a:ln>
        </p:spPr>
      </p:pic>
      <p:sp>
        <p:nvSpPr>
          <p:cNvPr id="371"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72" name="CustomShape 5"/>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C082FAA-8811-4ADC-846B-0C26924E2761}"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373" name="CustomShape 6"/>
          <p:cNvSpPr/>
          <p:nvPr/>
        </p:nvSpPr>
        <p:spPr>
          <a:xfrm>
            <a:off x="0" y="6642720"/>
            <a:ext cx="121827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37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37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37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22">
    <p:bg>
      <p:bgPr>
        <a:solidFill>
          <a:srgbClr val="ffffff"/>
        </a:solidFill>
      </p:bgPr>
    </p:bg>
    <p:spTree>
      <p:nvGrpSpPr>
        <p:cNvPr id="1" name=""/>
        <p:cNvGrpSpPr/>
        <p:nvPr/>
      </p:nvGrpSpPr>
      <p:grpSpPr>
        <a:xfrm>
          <a:off x="0" y="0"/>
          <a:ext cx="0" cy="0"/>
          <a:chOff x="0" y="0"/>
          <a:chExt cx="0" cy="0"/>
        </a:xfrm>
      </p:grpSpPr>
      <p:sp>
        <p:nvSpPr>
          <p:cNvPr id="377"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78" name="CustomShape 2"/>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A897C08-A819-4C89-BAF3-1FE5CC55ACAA}"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379"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380" name="Picture 19" descr="Logo_TUC_de_RGB"/>
          <p:cNvPicPr/>
          <p:nvPr/>
        </p:nvPicPr>
        <p:blipFill>
          <a:blip r:embed="rId2"/>
          <a:stretch/>
        </p:blipFill>
        <p:spPr>
          <a:xfrm>
            <a:off x="0" y="0"/>
            <a:ext cx="3050640" cy="560520"/>
          </a:xfrm>
          <a:prstGeom prst="rect">
            <a:avLst/>
          </a:prstGeom>
          <a:noFill/>
          <a:ln w="0">
            <a:noFill/>
          </a:ln>
        </p:spPr>
      </p:pic>
      <p:pic>
        <p:nvPicPr>
          <p:cNvPr id="381" name="Grafik 2" descr=""/>
          <p:cNvPicPr/>
          <p:nvPr/>
        </p:nvPicPr>
        <p:blipFill>
          <a:blip r:embed="rId3"/>
          <a:stretch/>
        </p:blipFill>
        <p:spPr>
          <a:xfrm>
            <a:off x="7430400" y="134640"/>
            <a:ext cx="3696480" cy="512640"/>
          </a:xfrm>
          <a:prstGeom prst="rect">
            <a:avLst/>
          </a:prstGeom>
          <a:noFill/>
          <a:ln w="0">
            <a:noFill/>
          </a:ln>
        </p:spPr>
      </p:pic>
      <p:sp>
        <p:nvSpPr>
          <p:cNvPr id="382"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83" name="CustomShape 5"/>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2669DBF-9AF4-47F8-A058-8505936EBD00}"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384" name="CustomShape 6"/>
          <p:cNvSpPr/>
          <p:nvPr/>
        </p:nvSpPr>
        <p:spPr>
          <a:xfrm>
            <a:off x="0" y="6642720"/>
            <a:ext cx="121827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38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23">
    <p:bg>
      <p:bgPr>
        <a:solidFill>
          <a:srgbClr val="ffffff"/>
        </a:solidFill>
      </p:bgPr>
    </p:bg>
    <p:spTree>
      <p:nvGrpSpPr>
        <p:cNvPr id="1" name=""/>
        <p:cNvGrpSpPr/>
        <p:nvPr/>
      </p:nvGrpSpPr>
      <p:grpSpPr>
        <a:xfrm>
          <a:off x="0" y="0"/>
          <a:ext cx="0" cy="0"/>
          <a:chOff x="0" y="0"/>
          <a:chExt cx="0" cy="0"/>
        </a:xfrm>
      </p:grpSpPr>
      <p:sp>
        <p:nvSpPr>
          <p:cNvPr id="386"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87" name="CustomShape 2"/>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EDCBE19-8B05-4DE6-AFB2-BD6591D5518A}"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388"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389" name="Picture 19" descr="Logo_TUC_de_RGB"/>
          <p:cNvPicPr/>
          <p:nvPr/>
        </p:nvPicPr>
        <p:blipFill>
          <a:blip r:embed="rId2"/>
          <a:stretch/>
        </p:blipFill>
        <p:spPr>
          <a:xfrm>
            <a:off x="0" y="0"/>
            <a:ext cx="3050640" cy="560520"/>
          </a:xfrm>
          <a:prstGeom prst="rect">
            <a:avLst/>
          </a:prstGeom>
          <a:noFill/>
          <a:ln w="0">
            <a:noFill/>
          </a:ln>
        </p:spPr>
      </p:pic>
      <p:pic>
        <p:nvPicPr>
          <p:cNvPr id="390" name="Grafik 2" descr=""/>
          <p:cNvPicPr/>
          <p:nvPr/>
        </p:nvPicPr>
        <p:blipFill>
          <a:blip r:embed="rId3"/>
          <a:stretch/>
        </p:blipFill>
        <p:spPr>
          <a:xfrm>
            <a:off x="7430400" y="134640"/>
            <a:ext cx="3696480" cy="512640"/>
          </a:xfrm>
          <a:prstGeom prst="rect">
            <a:avLst/>
          </a:prstGeom>
          <a:noFill/>
          <a:ln w="0">
            <a:noFill/>
          </a:ln>
        </p:spPr>
      </p:pic>
      <p:sp>
        <p:nvSpPr>
          <p:cNvPr id="391"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92" name="CustomShape 5"/>
          <p:cNvSpPr/>
          <p:nvPr/>
        </p:nvSpPr>
        <p:spPr>
          <a:xfrm>
            <a:off x="11438640" y="6453360"/>
            <a:ext cx="756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824F6C8-771F-42B9-9C4B-0973B870C5B1}"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393" name="CustomShape 6"/>
          <p:cNvSpPr/>
          <p:nvPr/>
        </p:nvSpPr>
        <p:spPr>
          <a:xfrm>
            <a:off x="0" y="6642720"/>
            <a:ext cx="121827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bg>
      <p:bgPr>
        <a:solidFill>
          <a:srgbClr val="ffffff"/>
        </a:solidFill>
      </p:bgPr>
    </p:bg>
    <p:spTree>
      <p:nvGrpSpPr>
        <p:cNvPr id="1" name=""/>
        <p:cNvGrpSpPr/>
        <p:nvPr/>
      </p:nvGrpSpPr>
      <p:grpSpPr>
        <a:xfrm>
          <a:off x="0" y="0"/>
          <a:ext cx="0" cy="0"/>
          <a:chOff x="0" y="0"/>
          <a:chExt cx="0" cy="0"/>
        </a:xfrm>
      </p:grpSpPr>
      <p:sp>
        <p:nvSpPr>
          <p:cNvPr id="36"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7"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5A63F65-5CBD-4C09-B111-F106F568C1F6}"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38"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39" name="Picture 19" descr="Logo_TUC_de_RGB"/>
          <p:cNvPicPr/>
          <p:nvPr/>
        </p:nvPicPr>
        <p:blipFill>
          <a:blip r:embed="rId2"/>
          <a:stretch/>
        </p:blipFill>
        <p:spPr>
          <a:xfrm>
            <a:off x="0" y="0"/>
            <a:ext cx="3049200" cy="559080"/>
          </a:xfrm>
          <a:prstGeom prst="rect">
            <a:avLst/>
          </a:prstGeom>
          <a:noFill/>
          <a:ln w="0">
            <a:noFill/>
          </a:ln>
        </p:spPr>
      </p:pic>
      <p:pic>
        <p:nvPicPr>
          <p:cNvPr id="40" name="Grafik 2" descr=""/>
          <p:cNvPicPr/>
          <p:nvPr/>
        </p:nvPicPr>
        <p:blipFill>
          <a:blip r:embed="rId3"/>
          <a:stretch/>
        </p:blipFill>
        <p:spPr>
          <a:xfrm>
            <a:off x="7430400" y="134640"/>
            <a:ext cx="3695040" cy="511200"/>
          </a:xfrm>
          <a:prstGeom prst="rect">
            <a:avLst/>
          </a:prstGeom>
          <a:noFill/>
          <a:ln w="0">
            <a:noFill/>
          </a:ln>
        </p:spPr>
      </p:pic>
      <p:sp>
        <p:nvSpPr>
          <p:cNvPr id="41" name="CustomShape 4"/>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2" name="CustomShape 5"/>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43"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4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45"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46"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bg>
      <p:bgPr>
        <a:solidFill>
          <a:srgbClr val="ffffff"/>
        </a:solidFill>
      </p:bgPr>
    </p:bg>
    <p:spTree>
      <p:nvGrpSpPr>
        <p:cNvPr id="1" name=""/>
        <p:cNvGrpSpPr/>
        <p:nvPr/>
      </p:nvGrpSpPr>
      <p:grpSpPr>
        <a:xfrm>
          <a:off x="0" y="0"/>
          <a:ext cx="0" cy="0"/>
          <a:chOff x="0" y="0"/>
          <a:chExt cx="0" cy="0"/>
        </a:xfrm>
      </p:grpSpPr>
      <p:sp>
        <p:nvSpPr>
          <p:cNvPr id="47"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48"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A963A57-1681-482F-AE5B-D275B6054DD4}"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49"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50" name="Picture 19" descr="Logo_TUC_de_RGB"/>
          <p:cNvPicPr/>
          <p:nvPr/>
        </p:nvPicPr>
        <p:blipFill>
          <a:blip r:embed="rId2"/>
          <a:stretch/>
        </p:blipFill>
        <p:spPr>
          <a:xfrm>
            <a:off x="0" y="0"/>
            <a:ext cx="3049200" cy="559080"/>
          </a:xfrm>
          <a:prstGeom prst="rect">
            <a:avLst/>
          </a:prstGeom>
          <a:noFill/>
          <a:ln w="0">
            <a:noFill/>
          </a:ln>
        </p:spPr>
      </p:pic>
      <p:pic>
        <p:nvPicPr>
          <p:cNvPr id="51" name="Grafik 2" descr=""/>
          <p:cNvPicPr/>
          <p:nvPr/>
        </p:nvPicPr>
        <p:blipFill>
          <a:blip r:embed="rId3"/>
          <a:stretch/>
        </p:blipFill>
        <p:spPr>
          <a:xfrm>
            <a:off x="7430400" y="134640"/>
            <a:ext cx="3695040" cy="511200"/>
          </a:xfrm>
          <a:prstGeom prst="rect">
            <a:avLst/>
          </a:prstGeom>
          <a:noFill/>
          <a:ln w="0">
            <a:noFill/>
          </a:ln>
        </p:spPr>
      </p:pic>
      <p:sp>
        <p:nvSpPr>
          <p:cNvPr id="52" name="CustomShape 4"/>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3" name="CustomShape 5"/>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54"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5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56"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57"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58"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59"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bg>
      <p:bgPr>
        <a:solidFill>
          <a:srgbClr val="ffffff"/>
        </a:solidFill>
      </p:bgPr>
    </p:bg>
    <p:spTree>
      <p:nvGrpSpPr>
        <p:cNvPr id="1" name=""/>
        <p:cNvGrpSpPr/>
        <p:nvPr/>
      </p:nvGrpSpPr>
      <p:grpSpPr>
        <a:xfrm>
          <a:off x="0" y="0"/>
          <a:ext cx="0" cy="0"/>
          <a:chOff x="0" y="0"/>
          <a:chExt cx="0" cy="0"/>
        </a:xfrm>
      </p:grpSpPr>
      <p:sp>
        <p:nvSpPr>
          <p:cNvPr id="60"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61"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168C465-20CB-4D7F-BEB3-EFB67F7CA922}"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62"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63" name="Picture 19" descr="Logo_TUC_de_RGB"/>
          <p:cNvPicPr/>
          <p:nvPr/>
        </p:nvPicPr>
        <p:blipFill>
          <a:blip r:embed="rId2"/>
          <a:stretch/>
        </p:blipFill>
        <p:spPr>
          <a:xfrm>
            <a:off x="0" y="0"/>
            <a:ext cx="3049200" cy="559080"/>
          </a:xfrm>
          <a:prstGeom prst="rect">
            <a:avLst/>
          </a:prstGeom>
          <a:noFill/>
          <a:ln w="0">
            <a:noFill/>
          </a:ln>
        </p:spPr>
      </p:pic>
      <p:pic>
        <p:nvPicPr>
          <p:cNvPr id="64" name="Grafik 2" descr=""/>
          <p:cNvPicPr/>
          <p:nvPr/>
        </p:nvPicPr>
        <p:blipFill>
          <a:blip r:embed="rId3"/>
          <a:stretch/>
        </p:blipFill>
        <p:spPr>
          <a:xfrm>
            <a:off x="7430400" y="134640"/>
            <a:ext cx="3695040" cy="511200"/>
          </a:xfrm>
          <a:prstGeom prst="rect">
            <a:avLst/>
          </a:prstGeom>
          <a:noFill/>
          <a:ln w="0">
            <a:noFill/>
          </a:ln>
        </p:spPr>
      </p:pic>
      <p:sp>
        <p:nvSpPr>
          <p:cNvPr id="65" name="CustomShape 4"/>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66" name="CustomShape 5"/>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67"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6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69"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70"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71"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72"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73"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74"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bg>
      <p:bgPr>
        <a:solidFill>
          <a:srgbClr val="ffffff"/>
        </a:solidFill>
      </p:bgPr>
    </p:bg>
    <p:spTree>
      <p:nvGrpSpPr>
        <p:cNvPr id="1" name=""/>
        <p:cNvGrpSpPr/>
        <p:nvPr/>
      </p:nvGrpSpPr>
      <p:grpSpPr>
        <a:xfrm>
          <a:off x="0" y="0"/>
          <a:ext cx="0" cy="0"/>
          <a:chOff x="0" y="0"/>
          <a:chExt cx="0" cy="0"/>
        </a:xfrm>
      </p:grpSpPr>
      <p:sp>
        <p:nvSpPr>
          <p:cNvPr id="75"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76"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1347CC4-6062-44A0-82E3-53722BBFE3DC}"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77"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78" name="Picture 19" descr="Logo_TUC_de_RGB"/>
          <p:cNvPicPr/>
          <p:nvPr/>
        </p:nvPicPr>
        <p:blipFill>
          <a:blip r:embed="rId2"/>
          <a:stretch/>
        </p:blipFill>
        <p:spPr>
          <a:xfrm>
            <a:off x="0" y="0"/>
            <a:ext cx="3049200" cy="559080"/>
          </a:xfrm>
          <a:prstGeom prst="rect">
            <a:avLst/>
          </a:prstGeom>
          <a:noFill/>
          <a:ln w="0">
            <a:noFill/>
          </a:ln>
        </p:spPr>
      </p:pic>
      <p:pic>
        <p:nvPicPr>
          <p:cNvPr id="79" name="Grafik 2" descr=""/>
          <p:cNvPicPr/>
          <p:nvPr/>
        </p:nvPicPr>
        <p:blipFill>
          <a:blip r:embed="rId3"/>
          <a:stretch/>
        </p:blipFill>
        <p:spPr>
          <a:xfrm>
            <a:off x="7430400" y="134640"/>
            <a:ext cx="3695040" cy="511200"/>
          </a:xfrm>
          <a:prstGeom prst="rect">
            <a:avLst/>
          </a:prstGeom>
          <a:noFill/>
          <a:ln w="0">
            <a:noFill/>
          </a:ln>
        </p:spPr>
      </p:pic>
      <p:sp>
        <p:nvSpPr>
          <p:cNvPr id="80" name="CustomShape 4"/>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81" name="CustomShape 5"/>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82"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trike="noStrike" u="none">
                <a:solidFill>
                  <a:srgbClr val="000000"/>
                </a:solidFill>
                <a:effectLst/>
                <a:uFillTx/>
                <a:latin typeface="Arial"/>
              </a:rPr>
              <a:t>Click to edit the title text format</a:t>
            </a:r>
            <a:endParaRPr b="0" lang="en-GB" sz="4400" strike="noStrike" u="none">
              <a:solidFill>
                <a:srgbClr val="000000"/>
              </a:solidFill>
              <a:effectLst/>
              <a:uFillTx/>
              <a:latin typeface="Arial"/>
            </a:endParaRPr>
          </a:p>
        </p:txBody>
      </p:sp>
      <p:sp>
        <p:nvSpPr>
          <p:cNvPr id="8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trike="noStrike" u="none">
                <a:solidFill>
                  <a:srgbClr val="000000"/>
                </a:solidFill>
                <a:effectLst/>
                <a:uFillTx/>
                <a:latin typeface="Arial"/>
              </a:rPr>
              <a:t>Click to edit the outline text format</a:t>
            </a:r>
            <a:endParaRPr b="0" lang="en-GB"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2800" strike="noStrike" u="none">
                <a:solidFill>
                  <a:srgbClr val="000000"/>
                </a:solidFill>
                <a:effectLst/>
                <a:uFillTx/>
                <a:latin typeface="Arial"/>
              </a:rPr>
              <a:t>Second Outline Level</a:t>
            </a:r>
            <a:endParaRPr b="0" lang="en-GB"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2400" strike="noStrike" u="none">
                <a:solidFill>
                  <a:srgbClr val="000000"/>
                </a:solidFill>
                <a:effectLst/>
                <a:uFillTx/>
                <a:latin typeface="Arial"/>
              </a:rPr>
              <a:t>Third Outline Level</a:t>
            </a:r>
            <a:endParaRPr b="0" lang="en-GB"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2000" strike="noStrike" u="none">
                <a:solidFill>
                  <a:srgbClr val="000000"/>
                </a:solidFill>
                <a:effectLst/>
                <a:uFillTx/>
                <a:latin typeface="Arial"/>
              </a:rPr>
              <a:t>Fourth Outline Level</a:t>
            </a:r>
            <a:endParaRPr b="0" lang="en-GB"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Fifth Outline Level</a:t>
            </a:r>
            <a:endParaRPr b="0" lang="en-GB"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Sixth Outline Level</a:t>
            </a:r>
            <a:endParaRPr b="0" lang="en-GB"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Seventh Outline Level</a:t>
            </a:r>
            <a:endParaRPr b="0" lang="en-GB" sz="20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bg>
      <p:bgPr>
        <a:solidFill>
          <a:srgbClr val="ffffff"/>
        </a:solidFill>
      </p:bgPr>
    </p:bg>
    <p:spTree>
      <p:nvGrpSpPr>
        <p:cNvPr id="1" name=""/>
        <p:cNvGrpSpPr/>
        <p:nvPr/>
      </p:nvGrpSpPr>
      <p:grpSpPr>
        <a:xfrm>
          <a:off x="0" y="0"/>
          <a:ext cx="0" cy="0"/>
          <a:chOff x="0" y="0"/>
          <a:chExt cx="0" cy="0"/>
        </a:xfrm>
      </p:grpSpPr>
      <p:sp>
        <p:nvSpPr>
          <p:cNvPr id="85"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86"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736CA53-84D1-475B-B65B-667AD3E5029F}"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87"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88" name="Picture 19" descr="Logo_TUC_de_RGB"/>
          <p:cNvPicPr/>
          <p:nvPr/>
        </p:nvPicPr>
        <p:blipFill>
          <a:blip r:embed="rId2"/>
          <a:stretch/>
        </p:blipFill>
        <p:spPr>
          <a:xfrm>
            <a:off x="0" y="0"/>
            <a:ext cx="3049200" cy="559080"/>
          </a:xfrm>
          <a:prstGeom prst="rect">
            <a:avLst/>
          </a:prstGeom>
          <a:noFill/>
          <a:ln w="0">
            <a:noFill/>
          </a:ln>
        </p:spPr>
      </p:pic>
      <p:pic>
        <p:nvPicPr>
          <p:cNvPr id="89" name="Grafik 2" descr=""/>
          <p:cNvPicPr/>
          <p:nvPr/>
        </p:nvPicPr>
        <p:blipFill>
          <a:blip r:embed="rId3"/>
          <a:stretch/>
        </p:blipFill>
        <p:spPr>
          <a:xfrm>
            <a:off x="7430400" y="134640"/>
            <a:ext cx="3695040" cy="511200"/>
          </a:xfrm>
          <a:prstGeom prst="rect">
            <a:avLst/>
          </a:prstGeom>
          <a:noFill/>
          <a:ln w="0">
            <a:noFill/>
          </a:ln>
        </p:spPr>
      </p:pic>
      <p:sp>
        <p:nvSpPr>
          <p:cNvPr id="90" name="CustomShape 4"/>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91" name="CustomShape 5"/>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92"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9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bg>
      <p:bgPr>
        <a:solidFill>
          <a:srgbClr val="ffffff"/>
        </a:solidFill>
      </p:bgPr>
    </p:bg>
    <p:spTree>
      <p:nvGrpSpPr>
        <p:cNvPr id="1" name=""/>
        <p:cNvGrpSpPr/>
        <p:nvPr/>
      </p:nvGrpSpPr>
      <p:grpSpPr>
        <a:xfrm>
          <a:off x="0" y="0"/>
          <a:ext cx="0" cy="0"/>
          <a:chOff x="0" y="0"/>
          <a:chExt cx="0" cy="0"/>
        </a:xfrm>
      </p:grpSpPr>
      <p:sp>
        <p:nvSpPr>
          <p:cNvPr id="94"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95" name="CustomShape 2"/>
          <p:cNvSpPr/>
          <p:nvPr/>
        </p:nvSpPr>
        <p:spPr>
          <a:xfrm>
            <a:off x="11438640" y="6453360"/>
            <a:ext cx="755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722E2AB-EA00-4838-9941-76781F4F37EE}" type="slidenum">
              <a:rPr b="0" lang="en-GB" sz="1800" strike="noStrike" u="none">
                <a:solidFill>
                  <a:srgbClr val="00000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96"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97" name="Picture 19" descr="Logo_TUC_de_RGB"/>
          <p:cNvPicPr/>
          <p:nvPr/>
        </p:nvPicPr>
        <p:blipFill>
          <a:blip r:embed="rId2"/>
          <a:stretch/>
        </p:blipFill>
        <p:spPr>
          <a:xfrm>
            <a:off x="0" y="0"/>
            <a:ext cx="3049200" cy="559080"/>
          </a:xfrm>
          <a:prstGeom prst="rect">
            <a:avLst/>
          </a:prstGeom>
          <a:noFill/>
          <a:ln w="0">
            <a:noFill/>
          </a:ln>
        </p:spPr>
      </p:pic>
      <p:pic>
        <p:nvPicPr>
          <p:cNvPr id="98" name="Grafik 2" descr=""/>
          <p:cNvPicPr/>
          <p:nvPr/>
        </p:nvPicPr>
        <p:blipFill>
          <a:blip r:embed="rId3"/>
          <a:stretch/>
        </p:blipFill>
        <p:spPr>
          <a:xfrm>
            <a:off x="7430400" y="134640"/>
            <a:ext cx="3695040" cy="511200"/>
          </a:xfrm>
          <a:prstGeom prst="rect">
            <a:avLst/>
          </a:prstGeom>
          <a:noFill/>
          <a:ln w="0">
            <a:noFill/>
          </a:ln>
        </p:spPr>
      </p:pic>
      <p:sp>
        <p:nvSpPr>
          <p:cNvPr id="99" name="CustomShape 4"/>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100" name="CustomShape 5"/>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01"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0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103"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5.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6.png"/><Relationship Id="rId3" Type="http://schemas.openxmlformats.org/officeDocument/2006/relationships/slideLayout" Target="../slideLayouts/slideLayout1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hyperlink" Target="https://github.com/ETCE-LAB/teaching-material/tree/master/The-Limits-to-Growth" TargetMode="External"/><Relationship Id="rId4" Type="http://schemas.openxmlformats.org/officeDocument/2006/relationships/slideLayout" Target="../slideLayouts/slideLayout19.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1.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image" Target="../media/image7.png"/><Relationship Id="rId3" Type="http://schemas.openxmlformats.org/officeDocument/2006/relationships/slideLayout" Target="../slideLayouts/slideLayout1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7.xml.rels><?xml version="1.0" encoding="UTF-8"?>
<Relationships xmlns="http://schemas.openxmlformats.org/package/2006/relationships"><Relationship Id="rId1" Type="http://schemas.openxmlformats.org/officeDocument/2006/relationships/hyperlink" Target="https://www.youtube.com/watch?v=ZwD1kG4PI0w" TargetMode="External"/><Relationship Id="rId2" Type="http://schemas.openxmlformats.org/officeDocument/2006/relationships/slideLayout" Target="../slideLayouts/slideLayout19.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9.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8.jpeg"/><Relationship Id="rId3" Type="http://schemas.openxmlformats.org/officeDocument/2006/relationships/slideLayout" Target="../slideLayouts/slideLayout19.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9.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9.xml"/>
</Relationships>
</file>

<file path=ppt/slides/_rels/slide4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9.xml"/>
</Relationships>
</file>

<file path=ppt/slides/_rels/slide4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1.jpeg"/><Relationship Id="rId3" Type="http://schemas.openxmlformats.org/officeDocument/2006/relationships/slideLayout" Target="../slideLayouts/slideLayout19.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5.xml.rels><?xml version="1.0" encoding="UTF-8"?>
<Relationships xmlns="http://schemas.openxmlformats.org/package/2006/relationships"><Relationship Id="rId1" Type="http://schemas.openxmlformats.org/officeDocument/2006/relationships/hyperlink" Target="https://www.youtube.com/watch?v=-qBK_1Ju_6A" TargetMode="External"/><Relationship Id="rId2" Type="http://schemas.openxmlformats.org/officeDocument/2006/relationships/slideLayout" Target="../slideLayouts/slideLayout19.xml"/>
</Relationships>
</file>

<file path=ppt/slides/_rels/slide46.xml.rels><?xml version="1.0" encoding="UTF-8"?>
<Relationships xmlns="http://schemas.openxmlformats.org/package/2006/relationships"><Relationship Id="rId1" Type="http://schemas.openxmlformats.org/officeDocument/2006/relationships/hyperlink" Target="https://creativecommons.org/licenses/by/2.0/" TargetMode="External"/><Relationship Id="rId2" Type="http://schemas.openxmlformats.org/officeDocument/2006/relationships/image" Target="../media/image12.jpeg"/><Relationship Id="rId3" Type="http://schemas.openxmlformats.org/officeDocument/2006/relationships/hyperlink" Target="https://www.youtube.com/watch?v=q0KpnFzFQgc" TargetMode="External"/><Relationship Id="rId4" Type="http://schemas.openxmlformats.org/officeDocument/2006/relationships/slideLayout" Target="../slideLayouts/slideLayout19.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2.xml.rels><?xml version="1.0" encoding="UTF-8"?>
<Relationships xmlns="http://schemas.openxmlformats.org/package/2006/relationships"><Relationship Id="rId1" Type="http://schemas.openxmlformats.org/officeDocument/2006/relationships/hyperlink" Target="https://gimletmedia.com/shows/howtosaveaplanet/5whvgxa" TargetMode="External"/><Relationship Id="rId2" Type="http://schemas.openxmlformats.org/officeDocument/2006/relationships/hyperlink" Target="https://www.youtube.com/watch?v=ZwD1kG4PI0w" TargetMode="External"/><Relationship Id="rId3" Type="http://schemas.openxmlformats.org/officeDocument/2006/relationships/hyperlink" Target="https://www.youtube.com/watch?v=P8ijiLqfXP0" TargetMode="External"/><Relationship Id="rId4" Type="http://schemas.openxmlformats.org/officeDocument/2006/relationships/hyperlink" Target="https://www.ipcc.ch/about/" TargetMode="External"/><Relationship Id="rId5" Type="http://schemas.openxmlformats.org/officeDocument/2006/relationships/hyperlink" Target="https://www.bbc.com/news/science-environment-15874560" TargetMode="External"/><Relationship Id="rId6" Type="http://schemas.openxmlformats.org/officeDocument/2006/relationships/slideLayout" Target="../slideLayouts/slideLayout19.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9.xml"/>
</Relationships>
</file>

<file path=ppt/slides/_rels/slide7.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527400" y="1412640"/>
            <a:ext cx="10358280" cy="114480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trike="noStrike" u="none">
                <a:solidFill>
                  <a:srgbClr val="008c4f"/>
                </a:solidFill>
                <a:effectLst/>
                <a:uFillTx/>
                <a:latin typeface="DejaVu Sans"/>
                <a:ea typeface="DejaVu Sans"/>
              </a:rPr>
              <a:t>The Limits to Growth: Sustainability and the Circular Economy</a:t>
            </a:r>
            <a:endParaRPr b="0" lang="en-GB" sz="3200" strike="noStrike" u="none">
              <a:solidFill>
                <a:srgbClr val="000000"/>
              </a:solidFill>
              <a:effectLst/>
              <a:uFillTx/>
              <a:latin typeface="Arial"/>
            </a:endParaRPr>
          </a:p>
        </p:txBody>
      </p:sp>
      <p:sp>
        <p:nvSpPr>
          <p:cNvPr id="401" name="CustomShape 2"/>
          <p:cNvSpPr/>
          <p:nvPr/>
        </p:nvSpPr>
        <p:spPr>
          <a:xfrm>
            <a:off x="527400" y="2852640"/>
            <a:ext cx="10358280" cy="2365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trike="noStrike" u="none">
                <a:solidFill>
                  <a:srgbClr val="000000"/>
                </a:solidFill>
                <a:effectLst/>
                <a:uFillTx/>
                <a:latin typeface="DejaVu Sans"/>
                <a:ea typeface="DejaVu Sans"/>
              </a:rPr>
              <a:t>Lecture 6: Sustainability and Political (In-)Action </a:t>
            </a:r>
            <a:endParaRPr b="0" lang="en-GB" sz="2400" strike="noStrike" u="none">
              <a:solidFill>
                <a:srgbClr val="000000"/>
              </a:solidFill>
              <a:effectLst/>
              <a:uFillTx/>
              <a:latin typeface="Arial"/>
            </a:endParaRPr>
          </a:p>
          <a:p>
            <a:pPr algn="ctr">
              <a:lnSpc>
                <a:spcPct val="100000"/>
              </a:lnSpc>
              <a:spcBef>
                <a:spcPts val="241"/>
              </a:spcBef>
              <a:tabLst>
                <a:tab algn="l" pos="0"/>
              </a:tabLst>
            </a:pPr>
            <a:endParaRPr b="0" lang="en-GB" sz="2400" strike="noStrike" u="none">
              <a:solidFill>
                <a:srgbClr val="000000"/>
              </a:solidFill>
              <a:effectLst/>
              <a:uFillTx/>
              <a:latin typeface="Arial"/>
            </a:endParaRPr>
          </a:p>
          <a:p>
            <a:pPr algn="ctr">
              <a:lnSpc>
                <a:spcPct val="100000"/>
              </a:lnSpc>
              <a:spcBef>
                <a:spcPts val="241"/>
              </a:spcBef>
              <a:tabLst>
                <a:tab algn="l" pos="0"/>
              </a:tabLst>
            </a:pPr>
            <a:endParaRPr b="0" lang="en-GB" sz="2400" strike="noStrike" u="none">
              <a:solidFill>
                <a:srgbClr val="000000"/>
              </a:solidFill>
              <a:effectLst/>
              <a:uFillTx/>
              <a:latin typeface="Arial"/>
            </a:endParaRPr>
          </a:p>
          <a:p>
            <a:pPr algn="ctr">
              <a:lnSpc>
                <a:spcPct val="100000"/>
              </a:lnSpc>
              <a:spcBef>
                <a:spcPts val="320"/>
              </a:spcBef>
              <a:tabLst>
                <a:tab algn="l" pos="0"/>
              </a:tabLst>
            </a:pPr>
            <a:r>
              <a:rPr b="0" lang="en-US" sz="1600" strike="noStrike" u="none">
                <a:solidFill>
                  <a:srgbClr val="000000"/>
                </a:solidFill>
                <a:effectLst/>
                <a:uFillTx/>
                <a:latin typeface="DejaVu Sans"/>
                <a:ea typeface="DejaVu Sans"/>
              </a:rPr>
              <a:t>Prof. Dr. Benjamin Leiding</a:t>
            </a:r>
            <a:endParaRPr b="0" lang="en-GB" sz="1600" strike="noStrike" u="none">
              <a:solidFill>
                <a:srgbClr val="000000"/>
              </a:solidFill>
              <a:effectLst/>
              <a:uFillTx/>
              <a:latin typeface="Arial"/>
            </a:endParaRPr>
          </a:p>
          <a:p>
            <a:pPr algn="ctr">
              <a:lnSpc>
                <a:spcPct val="100000"/>
              </a:lnSpc>
              <a:spcBef>
                <a:spcPts val="320"/>
              </a:spcBef>
              <a:tabLst>
                <a:tab algn="l" pos="0"/>
              </a:tabLst>
            </a:pPr>
            <a:r>
              <a:rPr b="0" lang="en-US" sz="1600" strike="noStrike" u="none">
                <a:solidFill>
                  <a:srgbClr val="000000"/>
                </a:solidFill>
                <a:effectLst/>
                <a:uFillTx/>
                <a:latin typeface="DejaVu Sans"/>
                <a:ea typeface="DejaVu Sans"/>
              </a:rPr>
              <a:t>M.Sc. Anant Sujatanagarjuna</a:t>
            </a:r>
            <a:endParaRPr b="0" lang="en-GB" sz="1600" strike="noStrike" u="none">
              <a:solidFill>
                <a:srgbClr val="000000"/>
              </a:solidFill>
              <a:effectLst/>
              <a:uFillTx/>
              <a:latin typeface="Arial"/>
            </a:endParaRPr>
          </a:p>
          <a:p>
            <a:pPr algn="ctr">
              <a:lnSpc>
                <a:spcPct val="100000"/>
              </a:lnSpc>
              <a:spcBef>
                <a:spcPts val="320"/>
              </a:spcBef>
              <a:tabLst>
                <a:tab algn="l" pos="0"/>
              </a:tabLst>
            </a:pPr>
            <a:r>
              <a:rPr b="0" lang="en-US" sz="1600" strike="noStrike" u="none">
                <a:solidFill>
                  <a:srgbClr val="000000"/>
                </a:solidFill>
                <a:effectLst/>
                <a:uFillTx/>
                <a:latin typeface="DejaVu Sans"/>
                <a:ea typeface="DejaVu Sans"/>
              </a:rPr>
              <a:t> M.Sc. Chintan Patel</a:t>
            </a:r>
            <a:endParaRPr b="0" lang="en-GB" sz="16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48"/>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Sustainable Development Goals</a:t>
            </a:r>
            <a:endParaRPr b="0" lang="en-GB" sz="2400" strike="noStrike" u="none">
              <a:solidFill>
                <a:srgbClr val="000000"/>
              </a:solidFill>
              <a:effectLst/>
              <a:uFillTx/>
              <a:latin typeface="Arial"/>
            </a:endParaRPr>
          </a:p>
        </p:txBody>
      </p:sp>
      <p:sp>
        <p:nvSpPr>
          <p:cNvPr id="435" name="CustomShape 49"/>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Water, food and energy are vital prerequisites for any human life → other goals cannot be achieved without them</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Each goal by itself does not guarantee sustainability</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Achieving all goals is quite challenging → Stakeholders focus on particular goals which risks to achieve all goals (no sustainability if we just achieve 8 out of 17 goals)</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Potential/risk for/of greenwashing</a:t>
            </a:r>
            <a:endParaRPr b="0" lang="en-GB" sz="1800" strike="noStrike" u="none">
              <a:solidFill>
                <a:srgbClr val="000000"/>
              </a:solidFill>
              <a:effectLst/>
              <a:uFillTx/>
              <a:latin typeface="Arial"/>
            </a:endParaRPr>
          </a:p>
        </p:txBody>
      </p:sp>
      <p:sp>
        <p:nvSpPr>
          <p:cNvPr id="436" name="CustomShape 50"/>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Challenges</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5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Sustainable Development Goals</a:t>
            </a:r>
            <a:endParaRPr b="0" lang="en-GB" sz="2400" strike="noStrike" u="none">
              <a:solidFill>
                <a:srgbClr val="000000"/>
              </a:solidFill>
              <a:effectLst/>
              <a:uFillTx/>
              <a:latin typeface="Arial"/>
            </a:endParaRPr>
          </a:p>
        </p:txBody>
      </p:sp>
      <p:sp>
        <p:nvSpPr>
          <p:cNvPr id="438" name="CustomShape 52"/>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Water, food and energy are vital prerequisites for any human life → other goals cannot be achieved without them</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Each goal by itself does not guarantee sustainability</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Achieving all goals is quite challenging → Stakeholders focus on particular goals which risks to achieve all goals (no sustainability if we just achieve 8 out of 17 goals)</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Potential trade-offs and incompatibility between different goals</a:t>
            </a:r>
            <a:endParaRPr b="0" lang="en-GB" sz="1800" strike="noStrike" u="none">
              <a:solidFill>
                <a:srgbClr val="000000"/>
              </a:solidFill>
              <a:effectLst/>
              <a:uFillTx/>
              <a:latin typeface="Arial"/>
            </a:endParaRPr>
          </a:p>
          <a:p>
            <a:pPr lvl="1" marL="6523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Zero Hunger vs. Environmental Stability (Life Below Water, Life On Land)</a:t>
            </a:r>
            <a:endParaRPr b="0" lang="en-GB" sz="1800" strike="noStrike" u="none">
              <a:solidFill>
                <a:srgbClr val="000000"/>
              </a:solidFill>
              <a:effectLst/>
              <a:uFillTx/>
              <a:latin typeface="Arial"/>
            </a:endParaRPr>
          </a:p>
          <a:p>
            <a:pPr lvl="1" marL="6523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Economic Growth vs. Decent Work</a:t>
            </a:r>
            <a:endParaRPr b="0" lang="en-GB" sz="1800" strike="noStrike" u="none">
              <a:solidFill>
                <a:srgbClr val="000000"/>
              </a:solidFill>
              <a:effectLst/>
              <a:uFillTx/>
              <a:latin typeface="Arial"/>
            </a:endParaRPr>
          </a:p>
        </p:txBody>
      </p:sp>
      <p:sp>
        <p:nvSpPr>
          <p:cNvPr id="439" name="CustomShape 5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Challenges</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CustomShape 54"/>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Sustainable Development Goals</a:t>
            </a:r>
            <a:endParaRPr b="0" lang="en-GB" sz="2400" strike="noStrike" u="none">
              <a:solidFill>
                <a:srgbClr val="000000"/>
              </a:solidFill>
              <a:effectLst/>
              <a:uFillTx/>
              <a:latin typeface="Arial"/>
            </a:endParaRPr>
          </a:p>
        </p:txBody>
      </p:sp>
      <p:sp>
        <p:nvSpPr>
          <p:cNvPr id="441" name="CustomShape 55"/>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Water, food and energy are vital prerequisites for any human life → other goals cannot be achieved without them</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Each goal by itself does not guarantee sustainability</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Achieving all goals is quite challenging → Stakeholders focus on particular goals which risks to achieve all goals (no sustainability if we just achieve 8 out of 17 goals)</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Potential trade-offs and incompatibility between different goals</a:t>
            </a:r>
            <a:endParaRPr b="0" lang="en-GB" sz="1800" strike="noStrike" u="none">
              <a:solidFill>
                <a:srgbClr val="000000"/>
              </a:solidFill>
              <a:effectLst/>
              <a:uFillTx/>
              <a:latin typeface="Arial"/>
            </a:endParaRPr>
          </a:p>
          <a:p>
            <a:pPr lvl="1" marL="6523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Zero Hunger vs. Environmental Stability (Life Below Water, Life On Land)</a:t>
            </a:r>
            <a:endParaRPr b="0" lang="en-GB" sz="1800" strike="noStrike" u="none">
              <a:solidFill>
                <a:srgbClr val="000000"/>
              </a:solidFill>
              <a:effectLst/>
              <a:uFillTx/>
              <a:latin typeface="Arial"/>
            </a:endParaRPr>
          </a:p>
          <a:p>
            <a:pPr lvl="1" marL="6523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Economic Growth vs. Decent Work</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Potential/risk for/of greenwashing</a:t>
            </a:r>
            <a:endParaRPr b="0" lang="en-GB" sz="1800" strike="noStrike" u="none">
              <a:solidFill>
                <a:srgbClr val="000000"/>
              </a:solidFill>
              <a:effectLst/>
              <a:uFillTx/>
              <a:latin typeface="Arial"/>
            </a:endParaRPr>
          </a:p>
        </p:txBody>
      </p:sp>
      <p:sp>
        <p:nvSpPr>
          <p:cNvPr id="442" name="CustomShape 56"/>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Challenges</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335520" y="4406760"/>
            <a:ext cx="10734840" cy="1343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trike="noStrike" u="none" cap="all">
                <a:solidFill>
                  <a:srgbClr val="008c4f"/>
                </a:solidFill>
                <a:effectLst/>
                <a:uFillTx/>
                <a:latin typeface="Arial Unicode MS"/>
                <a:ea typeface="DejaVu Sans"/>
              </a:rPr>
              <a:t>A Short History of Actions on Climate Change</a:t>
            </a:r>
            <a:endParaRPr b="0" lang="en-GB" sz="3000" strike="noStrike" u="none">
              <a:solidFill>
                <a:srgbClr val="000000"/>
              </a:solidFill>
              <a:effectLst/>
              <a:uFillTx/>
              <a:latin typeface="Arial"/>
            </a:endParaRPr>
          </a:p>
        </p:txBody>
      </p:sp>
      <p:sp>
        <p:nvSpPr>
          <p:cNvPr id="444" name="CustomShape 2"/>
          <p:cNvSpPr/>
          <p:nvPr/>
        </p:nvSpPr>
        <p:spPr>
          <a:xfrm>
            <a:off x="335520" y="2906640"/>
            <a:ext cx="10734840" cy="148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446"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47"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(Incomplete) Timeline</a:t>
            </a:r>
            <a:endParaRPr b="0" lang="en-GB" sz="2200" strike="noStrike" u="none">
              <a:solidFill>
                <a:srgbClr val="000000"/>
              </a:solidFill>
              <a:effectLst/>
              <a:uFillTx/>
              <a:latin typeface="Arial"/>
            </a:endParaRPr>
          </a:p>
        </p:txBody>
      </p:sp>
      <p:sp>
        <p:nvSpPr>
          <p:cNvPr id="448" name="CustomShape 4"/>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1957 – First climate change warnings issued by Roger Revelle and Hans Suess </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1958 – Start of systematic measurements of atmospheric CO2 by Dave Keeling</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1972 – United Nations Conference on the Human Environment (Stockholm)</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1979 – First World Climate Conference (Geneva) </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1988 – IPCC (Intergovernmental Panel on Climate Change) founded</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1992 – Earth Summit (Rio)</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1997 – Kyoto Protocol</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2009 – Copenhagen Accord</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2015 – Paris Agreement</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2021 – Glasgow Climate Pact</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450"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51"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Detour – Keeling Curve</a:t>
            </a:r>
            <a:endParaRPr b="0" lang="en-GB" sz="2200" strike="noStrike" u="none">
              <a:solidFill>
                <a:srgbClr val="000000"/>
              </a:solidFill>
              <a:effectLst/>
              <a:uFillTx/>
              <a:latin typeface="Arial"/>
            </a:endParaRPr>
          </a:p>
        </p:txBody>
      </p:sp>
      <p:sp>
        <p:nvSpPr>
          <p:cNvPr id="452" name="CustomShape 4"/>
          <p:cNvSpPr/>
          <p:nvPr/>
        </p:nvSpPr>
        <p:spPr>
          <a:xfrm>
            <a:off x="335520" y="1268640"/>
            <a:ext cx="423360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Named after Charles David Keeling</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Graph representation of the accumulation of CO2 in the atmosphere based on continuous measurements (Mauna Loa Observatory – Hawaii) from 1958 to the present day</a:t>
            </a:r>
            <a:endParaRPr b="0" lang="en-GB" sz="1800" strike="noStrike" u="none">
              <a:solidFill>
                <a:srgbClr val="000000"/>
              </a:solidFill>
              <a:effectLst/>
              <a:uFillTx/>
              <a:latin typeface="Arial"/>
            </a:endParaRPr>
          </a:p>
        </p:txBody>
      </p:sp>
      <p:sp>
        <p:nvSpPr>
          <p:cNvPr id="453" name="CustomShape 5"/>
          <p:cNvSpPr/>
          <p:nvPr/>
        </p:nvSpPr>
        <p:spPr>
          <a:xfrm>
            <a:off x="277920" y="6311160"/>
            <a:ext cx="10883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Delorme – https://commons.wikimedia.org/wiki/File:Mauna_Loa_CO2_monthly_mean_concentration.svg – </a:t>
            </a:r>
            <a:r>
              <a:rPr b="0" lang="en-US" sz="900" strike="noStrike" u="sng">
                <a:solidFill>
                  <a:srgbClr val="0000ff"/>
                </a:solidFill>
                <a:effectLst/>
                <a:uFillTx/>
                <a:latin typeface="Roboto"/>
                <a:ea typeface="Roboto"/>
                <a:hlinkClick r:id="rId1"/>
              </a:rPr>
              <a:t>CC BY-SA 4.0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pic>
        <p:nvPicPr>
          <p:cNvPr id="454" name="Grafik 164" descr=""/>
          <p:cNvPicPr/>
          <p:nvPr/>
        </p:nvPicPr>
        <p:blipFill>
          <a:blip r:embed="rId2"/>
          <a:stretch/>
        </p:blipFill>
        <p:spPr>
          <a:xfrm>
            <a:off x="4937760" y="82440"/>
            <a:ext cx="6215040" cy="621504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456"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57"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1979 – First World Climate Conference (Geneva) </a:t>
            </a:r>
            <a:endParaRPr b="0" lang="en-GB" sz="2200" strike="noStrike" u="none">
              <a:solidFill>
                <a:srgbClr val="000000"/>
              </a:solidFill>
              <a:effectLst/>
              <a:uFillTx/>
              <a:latin typeface="Arial"/>
            </a:endParaRPr>
          </a:p>
        </p:txBody>
      </p:sp>
      <p:sp>
        <p:nvSpPr>
          <p:cNvPr id="458" name="CustomShape 4"/>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First major meeting on climate change</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Initiated by the World Meteorological Organization (WMO)</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Scientific gathering explored how climate change might affect human activities</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Led to the creation of the Intergovernmental Panel on Climate Change (IPCC)</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Urged governments “</a:t>
            </a:r>
            <a:r>
              <a:rPr b="0" i="1" lang="en-US" sz="1800" strike="noStrike" u="none">
                <a:solidFill>
                  <a:srgbClr val="000000"/>
                </a:solidFill>
                <a:effectLst/>
                <a:uFillTx/>
                <a:latin typeface="DejaVu Sans"/>
                <a:ea typeface="DejaVu Sans"/>
              </a:rPr>
              <a:t>to foresee and prevent potential man-made changes in climate that might be adverse to the well-being of humanity</a:t>
            </a:r>
            <a:r>
              <a:rPr b="0" lang="en-US" sz="1800" strike="noStrike" u="none">
                <a:solidFill>
                  <a:srgbClr val="000000"/>
                </a:solidFill>
                <a:effectLst/>
                <a:uFillTx/>
                <a:latin typeface="DejaVu Sans"/>
                <a:ea typeface="DejaVu Sans"/>
              </a:rPr>
              <a:t>”</a:t>
            </a:r>
            <a:endParaRPr b="0" lang="en-GB" sz="1800" strike="noStrike" u="none">
              <a:solidFill>
                <a:srgbClr val="000000"/>
              </a:solidFill>
              <a:effectLst/>
              <a:uFillTx/>
              <a:latin typeface="Arial"/>
            </a:endParaRPr>
          </a:p>
        </p:txBody>
      </p:sp>
      <p:sp>
        <p:nvSpPr>
          <p:cNvPr id="459" name="CustomShape 5"/>
          <p:cNvSpPr/>
          <p:nvPr/>
        </p:nvSpPr>
        <p:spPr>
          <a:xfrm>
            <a:off x="277920" y="6311160"/>
            <a:ext cx="1088352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https://unfccc.int/cop3/fccc/climate/fact17.htm</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461"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62"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1988 – IPCC (Intergovernmental Panel on Climate Change)</a:t>
            </a:r>
            <a:endParaRPr b="0" lang="en-GB" sz="2200" strike="noStrike" u="none">
              <a:solidFill>
                <a:srgbClr val="000000"/>
              </a:solidFill>
              <a:effectLst/>
              <a:uFillTx/>
              <a:latin typeface="Arial"/>
            </a:endParaRPr>
          </a:p>
        </p:txBody>
      </p:sp>
      <p:sp>
        <p:nvSpPr>
          <p:cNvPr id="463" name="CustomShape 4"/>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Intergovernmental body of the United Nations </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Task: </a:t>
            </a:r>
            <a:r>
              <a:rPr b="0" i="1" lang="en-US" sz="1800" strike="noStrike" u="none">
                <a:solidFill>
                  <a:srgbClr val="000000"/>
                </a:solidFill>
                <a:effectLst/>
                <a:uFillTx/>
                <a:latin typeface="DejaVu Sans"/>
                <a:ea typeface="DejaVu Sans"/>
              </a:rPr>
              <a:t>“Provide policymakers with regular assessments of the scientific basis of climate change, its impacts and future risks, and options for adaptation and mitigation”</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highlight>
                  <a:srgbClr val="ffffff"/>
                </a:highlight>
                <a:uFillTx/>
                <a:latin typeface="DejaVu Sans"/>
                <a:ea typeface="DejaVu Sans"/>
              </a:rPr>
              <a:t>IPCC assessments:</a:t>
            </a:r>
            <a:endParaRPr b="0" lang="en-GB" sz="1800" strike="noStrike" u="none">
              <a:solidFill>
                <a:srgbClr val="000000"/>
              </a:solidFill>
              <a:effectLst/>
              <a:uFillTx/>
              <a:latin typeface="Arial"/>
            </a:endParaRPr>
          </a:p>
          <a:p>
            <a:pPr>
              <a:lnSpc>
                <a:spcPct val="100000"/>
              </a:lnSpc>
              <a:spcBef>
                <a:spcPts val="360"/>
              </a:spcBef>
            </a:pPr>
            <a:r>
              <a:rPr b="0" i="1" lang="en-US" sz="1800" strike="noStrike" u="none">
                <a:solidFill>
                  <a:srgbClr val="ffffff"/>
                </a:solidFill>
                <a:effectLst/>
                <a:highlight>
                  <a:srgbClr val="ffffff"/>
                </a:highlight>
                <a:uFillTx/>
                <a:latin typeface="DejaVu Sans"/>
                <a:ea typeface="DejaVu Sans"/>
              </a:rPr>
              <a:t>	</a:t>
            </a:r>
            <a:r>
              <a:rPr b="0" i="1" lang="en-US" sz="1800" strike="noStrike" u="none">
                <a:solidFill>
                  <a:srgbClr val="ffffff"/>
                </a:solidFill>
                <a:effectLst/>
                <a:highlight>
                  <a:srgbClr val="ffffff"/>
                </a:highlight>
                <a:uFillTx/>
                <a:latin typeface="DejaVu Sans"/>
                <a:ea typeface="DejaVu Sans"/>
              </a:rPr>
              <a:t>provide a scientific basis for governments to develop climate related policies</a:t>
            </a:r>
            <a:endParaRPr b="0" lang="en-GB" sz="1800" strike="noStrike" u="none">
              <a:solidFill>
                <a:srgbClr val="000000"/>
              </a:solidFill>
              <a:effectLst/>
              <a:uFillTx/>
              <a:latin typeface="Arial"/>
            </a:endParaRPr>
          </a:p>
          <a:p>
            <a:pPr>
              <a:lnSpc>
                <a:spcPct val="100000"/>
              </a:lnSpc>
              <a:spcBef>
                <a:spcPts val="360"/>
              </a:spcBef>
            </a:pPr>
            <a:r>
              <a:rPr b="0" i="1" lang="en-US" sz="1800" strike="noStrike" u="none">
                <a:solidFill>
                  <a:srgbClr val="ffffff"/>
                </a:solidFill>
                <a:effectLst/>
                <a:highlight>
                  <a:srgbClr val="ffffff"/>
                </a:highlight>
                <a:uFillTx/>
                <a:latin typeface="DejaVu Sans"/>
                <a:ea typeface="DejaVu Sans"/>
              </a:rPr>
              <a:t>	</a:t>
            </a:r>
            <a:r>
              <a:rPr b="0" i="1" lang="en-US" sz="1800" strike="noStrike" u="none">
                <a:solidFill>
                  <a:srgbClr val="ffffff"/>
                </a:solidFill>
                <a:effectLst/>
                <a:highlight>
                  <a:srgbClr val="ffffff"/>
                </a:highlight>
                <a:uFillTx/>
                <a:latin typeface="DejaVu Sans"/>
                <a:ea typeface="DejaVu Sans"/>
              </a:rPr>
              <a:t>are policy-relevant but not policy prescriptive: they may present projections of future climate change based on different scenarios and the risks that climate change poses and discuss the implications of response options, but they do not tell policymakers what actions to take.</a:t>
            </a:r>
            <a:endParaRPr b="0" lang="en-GB" sz="1800" strike="noStrike" u="none">
              <a:solidFill>
                <a:srgbClr val="000000"/>
              </a:solidFill>
              <a:effectLst/>
              <a:uFillTx/>
              <a:latin typeface="Arial"/>
            </a:endParaRPr>
          </a:p>
          <a:p>
            <a:pPr>
              <a:lnSpc>
                <a:spcPct val="100000"/>
              </a:lnSpc>
              <a:spcBef>
                <a:spcPts val="360"/>
              </a:spcBef>
            </a:pPr>
            <a:r>
              <a:rPr b="0" i="1" lang="en-US" sz="1800" strike="noStrike" u="none">
                <a:solidFill>
                  <a:srgbClr val="ffffff"/>
                </a:solidFill>
                <a:effectLst/>
                <a:highlight>
                  <a:srgbClr val="ffffff"/>
                </a:highlight>
                <a:uFillTx/>
                <a:latin typeface="DejaVu Sans"/>
                <a:ea typeface="DejaVu Sans"/>
              </a:rPr>
              <a:t>A</a:t>
            </a:r>
            <a:r>
              <a:rPr b="0" i="1" lang="en-US" sz="1800" strike="noStrike" u="none">
                <a:solidFill>
                  <a:srgbClr val="ffffff"/>
                </a:solidFill>
                <a:effectLst/>
                <a:highlight>
                  <a:srgbClr val="ffffff"/>
                </a:highlight>
                <a:uFillTx/>
                <a:latin typeface="DejaVu Sans"/>
                <a:ea typeface="DejaVu Sans"/>
              </a:rPr>
              <a:t>	</a:t>
            </a:r>
            <a:endParaRPr b="0" lang="en-GB" sz="1800" strike="noStrike" u="none">
              <a:solidFill>
                <a:srgbClr val="000000"/>
              </a:solidFill>
              <a:effectLst/>
              <a:uFillTx/>
              <a:latin typeface="Arial"/>
            </a:endParaRPr>
          </a:p>
          <a:p>
            <a:pPr>
              <a:lnSpc>
                <a:spcPct val="100000"/>
              </a:lnSpc>
              <a:spcBef>
                <a:spcPts val="360"/>
              </a:spcBef>
            </a:pPr>
            <a:r>
              <a:rPr b="0" i="1" lang="en-US" sz="1800" strike="noStrike" u="none">
                <a:solidFill>
                  <a:srgbClr val="ffffff"/>
                </a:solidFill>
                <a:effectLst/>
                <a:highlight>
                  <a:srgbClr val="ffffff"/>
                </a:highlight>
                <a:uFillTx/>
                <a:latin typeface="DejaVu Sans"/>
                <a:ea typeface="DejaVu Sans"/>
              </a:rPr>
              <a:t>re written by hundreds of leading scientists who volunteer their time and expertise as Coordinating Lead Authors and Lead Authors of the reports. They enlist hundreds of other experts as Contributing Authors to provide complementary expertise in specific areas</a:t>
            </a:r>
            <a:endParaRPr b="0" lang="en-GB" sz="1800" strike="noStrike" u="none">
              <a:solidFill>
                <a:srgbClr val="000000"/>
              </a:solidFill>
              <a:effectLst/>
              <a:uFillTx/>
              <a:latin typeface="Arial"/>
            </a:endParaRPr>
          </a:p>
        </p:txBody>
      </p:sp>
      <p:sp>
        <p:nvSpPr>
          <p:cNvPr id="464" name="CustomShape 5"/>
          <p:cNvSpPr/>
          <p:nvPr/>
        </p:nvSpPr>
        <p:spPr>
          <a:xfrm>
            <a:off x="277920" y="6311160"/>
            <a:ext cx="1088352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IPCC (2022) – https://www.ipcc.ch/about/</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466"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67"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1988 – IPCC (Intergovernmental Panel on Climate Change)</a:t>
            </a:r>
            <a:endParaRPr b="0" lang="en-GB" sz="2200" strike="noStrike" u="none">
              <a:solidFill>
                <a:srgbClr val="000000"/>
              </a:solidFill>
              <a:effectLst/>
              <a:uFillTx/>
              <a:latin typeface="Arial"/>
            </a:endParaRPr>
          </a:p>
        </p:txBody>
      </p:sp>
      <p:sp>
        <p:nvSpPr>
          <p:cNvPr id="468" name="CustomShape 4"/>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Intergovernmental body of the United Nations </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Task: </a:t>
            </a:r>
            <a:r>
              <a:rPr b="0" i="1" lang="en-US" sz="1800" strike="noStrike" u="none">
                <a:solidFill>
                  <a:srgbClr val="000000"/>
                </a:solidFill>
                <a:effectLst/>
                <a:uFillTx/>
                <a:latin typeface="DejaVu Sans"/>
                <a:ea typeface="DejaVu Sans"/>
              </a:rPr>
              <a:t>“Provide policymakers with regular assessments of the scientific basis of climate change, its impacts and future risks, and options for adaptation and mitigation”</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IPCC assessments:</a:t>
            </a:r>
            <a:endParaRPr b="0" lang="en-GB" sz="1800" strike="noStrike" u="none">
              <a:solidFill>
                <a:srgbClr val="000000"/>
              </a:solidFill>
              <a:effectLst/>
              <a:uFillTx/>
              <a:latin typeface="Arial"/>
            </a:endParaRPr>
          </a:p>
          <a:p>
            <a:pPr lvl="1" marL="432000" indent="-214920">
              <a:lnSpc>
                <a:spcPct val="100000"/>
              </a:lnSpc>
              <a:spcBef>
                <a:spcPts val="360"/>
              </a:spcBef>
              <a:buClr>
                <a:srgbClr val="008c4f"/>
              </a:buClr>
              <a:buSzPct val="45000"/>
              <a:buFont typeface="OpenSymbol"/>
              <a:buChar char="—"/>
            </a:pPr>
            <a:r>
              <a:rPr b="0" i="1" lang="en-US" sz="1800" strike="noStrike" u="none">
                <a:solidFill>
                  <a:srgbClr val="000000"/>
                </a:solidFill>
                <a:effectLst/>
                <a:uFillTx/>
                <a:latin typeface="DejaVu Sans"/>
                <a:ea typeface="DejaVu Sans"/>
              </a:rPr>
              <a:t>provide a scientific basis for governments to develop climate related policies</a:t>
            </a:r>
            <a:endParaRPr b="0" lang="en-GB" sz="1800" strike="noStrike" u="none">
              <a:solidFill>
                <a:srgbClr val="000000"/>
              </a:solidFill>
              <a:effectLst/>
              <a:uFillTx/>
              <a:latin typeface="Arial"/>
            </a:endParaRPr>
          </a:p>
          <a:p>
            <a:pPr lvl="1" marL="432000" indent="-214920">
              <a:lnSpc>
                <a:spcPct val="100000"/>
              </a:lnSpc>
              <a:spcBef>
                <a:spcPts val="360"/>
              </a:spcBef>
              <a:buClr>
                <a:srgbClr val="008c4f"/>
              </a:buClr>
              <a:buSzPct val="45000"/>
              <a:buFont typeface="OpenSymbol"/>
              <a:buChar char="—"/>
            </a:pPr>
            <a:r>
              <a:rPr b="0" i="1" lang="en-US" sz="1800" strike="noStrike" u="none">
                <a:solidFill>
                  <a:srgbClr val="000000"/>
                </a:solidFill>
                <a:effectLst/>
                <a:uFillTx/>
                <a:latin typeface="DejaVu Sans"/>
                <a:ea typeface="DejaVu Sans"/>
              </a:rPr>
              <a:t>are policy-relevant but not policy prescriptive: they may present projections of future climate change based on different scenarios and the risks that climate change poses and discuss the implications of response options, but they do not tell policymakers what actions to take.</a:t>
            </a:r>
            <a:endParaRPr b="0" lang="en-GB" sz="1800" strike="noStrike" u="none">
              <a:solidFill>
                <a:srgbClr val="000000"/>
              </a:solidFill>
              <a:effectLst/>
              <a:uFillTx/>
              <a:latin typeface="Arial"/>
            </a:endParaRPr>
          </a:p>
          <a:p>
            <a:pPr lvl="1" marL="432000" indent="-214920">
              <a:lnSpc>
                <a:spcPct val="100000"/>
              </a:lnSpc>
              <a:spcBef>
                <a:spcPts val="360"/>
              </a:spcBef>
              <a:buClr>
                <a:srgbClr val="008c4f"/>
              </a:buClr>
              <a:buSzPct val="45000"/>
              <a:buFont typeface="OpenSymbol"/>
              <a:buChar char="—"/>
            </a:pPr>
            <a:r>
              <a:rPr b="0" i="1" lang="en-US" sz="1800" strike="noStrike" u="none">
                <a:solidFill>
                  <a:srgbClr val="000000"/>
                </a:solidFill>
                <a:effectLst/>
                <a:uFillTx/>
                <a:latin typeface="DejaVu Sans"/>
                <a:ea typeface="DejaVu Sans"/>
              </a:rPr>
              <a:t>are written by hundreds of leading scientists who volunteer their time and expertise as Coordinating Lead Authors and Lead Authors of the reports. They enlist hundreds of other experts as Contributing Authors to provide complementary expertise in specific areas</a:t>
            </a:r>
            <a:endParaRPr b="0" lang="en-GB" sz="1800" strike="noStrike" u="none">
              <a:solidFill>
                <a:srgbClr val="000000"/>
              </a:solidFill>
              <a:effectLst/>
              <a:uFillTx/>
              <a:latin typeface="Arial"/>
            </a:endParaRPr>
          </a:p>
        </p:txBody>
      </p:sp>
      <p:sp>
        <p:nvSpPr>
          <p:cNvPr id="469" name="CustomShape 5"/>
          <p:cNvSpPr/>
          <p:nvPr/>
        </p:nvSpPr>
        <p:spPr>
          <a:xfrm>
            <a:off x="277920" y="6311160"/>
            <a:ext cx="1088352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IPCC (2022) – https://www.ipcc.ch/about/</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471"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72"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1997 – Kyoto Protocol </a:t>
            </a:r>
            <a:endParaRPr b="0" lang="en-GB" sz="2200" strike="noStrike" u="none">
              <a:solidFill>
                <a:srgbClr val="000000"/>
              </a:solidFill>
              <a:effectLst/>
              <a:uFillTx/>
              <a:latin typeface="Arial"/>
            </a:endParaRPr>
          </a:p>
        </p:txBody>
      </p:sp>
      <p:sp>
        <p:nvSpPr>
          <p:cNvPr id="473" name="CustomShape 4"/>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Commitment to reduce GHG emissions and concentration in the atmosphere to “</a:t>
            </a:r>
            <a:r>
              <a:rPr b="0" i="1" lang="en-US" sz="1800" strike="noStrike" u="none">
                <a:solidFill>
                  <a:srgbClr val="000000"/>
                </a:solidFill>
                <a:effectLst/>
                <a:uFillTx/>
                <a:latin typeface="DejaVu Sans"/>
                <a:ea typeface="DejaVu Sans"/>
              </a:rPr>
              <a:t>a level that would prevent dangerous anthropogenic interference with the climate system</a:t>
            </a:r>
            <a:r>
              <a:rPr b="0" lang="en-US" sz="1800" strike="noStrike" u="none">
                <a:solidFill>
                  <a:srgbClr val="000000"/>
                </a:solidFill>
                <a:effectLst/>
                <a:uFillTx/>
                <a:latin typeface="DejaVu Sans"/>
                <a:ea typeface="DejaVu Sans"/>
              </a:rPr>
              <a:t>”</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Recognizing that global warming occurs and that human-made GHG emissions are driving it</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Developed nations pledge to reduce “overall emissions of such gases by at least 5 per cent below 1990 levels in the commitment period 2008 to 2012”.</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Entered into force on 16 February 2005</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However </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	</a:t>
            </a:r>
            <a:r>
              <a:rPr b="0" lang="en-US" sz="1800" strike="noStrike" u="none">
                <a:solidFill>
                  <a:srgbClr val="ffffff"/>
                </a:solidFill>
                <a:effectLst/>
                <a:uFillTx/>
                <a:latin typeface="DejaVu Sans"/>
                <a:ea typeface="DejaVu Sans"/>
              </a:rPr>
              <a:t>→ USA, Australia and other countries refused to ratify the agreement</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	</a:t>
            </a:r>
            <a:r>
              <a:rPr b="0" lang="en-US" sz="1800" strike="noStrike" u="none">
                <a:solidFill>
                  <a:srgbClr val="ffffff"/>
                </a:solidFill>
                <a:effectLst/>
                <a:uFillTx/>
                <a:latin typeface="DejaVu Sans"/>
                <a:ea typeface="DejaVu Sans"/>
              </a:rPr>
              <a:t>→ Canada withdrew from the Kyoto Protocol in 2012</a:t>
            </a:r>
            <a:endParaRPr b="0" lang="en-GB" sz="1800" strike="noStrike" u="none">
              <a:solidFill>
                <a:srgbClr val="000000"/>
              </a:solidFill>
              <a:effectLst/>
              <a:uFillTx/>
              <a:latin typeface="Arial"/>
            </a:endParaRPr>
          </a:p>
        </p:txBody>
      </p:sp>
      <p:sp>
        <p:nvSpPr>
          <p:cNvPr id="474" name="CustomShape 5"/>
          <p:cNvSpPr/>
          <p:nvPr/>
        </p:nvSpPr>
        <p:spPr>
          <a:xfrm>
            <a:off x="263520" y="6411600"/>
            <a:ext cx="1015704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United Nations (1997) – Kyoto Protocol – https://en.wikisource.org/wiki/Kyoto_Protocol</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License</a:t>
            </a:r>
            <a:endParaRPr b="0" lang="en-GB" sz="2400" strike="noStrike" u="none">
              <a:solidFill>
                <a:srgbClr val="000000"/>
              </a:solidFill>
              <a:effectLst/>
              <a:uFillTx/>
              <a:latin typeface="Arial"/>
            </a:endParaRPr>
          </a:p>
        </p:txBody>
      </p:sp>
      <p:sp>
        <p:nvSpPr>
          <p:cNvPr id="403"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108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This work is licensed under a </a:t>
            </a:r>
            <a:r>
              <a:rPr b="1" lang="en-US" sz="1800" strike="noStrike" u="none">
                <a:solidFill>
                  <a:srgbClr val="000000"/>
                </a:solidFill>
                <a:effectLst/>
                <a:uFillTx/>
                <a:latin typeface="DejaVu Sans"/>
                <a:ea typeface="DejaVu Sans"/>
              </a:rPr>
              <a:t>Creative Commons Attribution-ShareAlike 4.0 International License</a:t>
            </a:r>
            <a:r>
              <a:rPr b="0" lang="en-US" sz="1800" strike="noStrike" u="none">
                <a:solidFill>
                  <a:srgbClr val="000000"/>
                </a:solidFill>
                <a:effectLst/>
                <a:uFillTx/>
                <a:latin typeface="DejaVu Sans"/>
                <a:ea typeface="DejaVu Sans"/>
              </a:rPr>
              <a:t>. To view a copy of this license, please refer to </a:t>
            </a:r>
            <a:r>
              <a:rPr b="0" lang="en-US" sz="1800" strike="noStrike" u="sng">
                <a:solidFill>
                  <a:srgbClr val="0000ff"/>
                </a:solidFill>
                <a:effectLst/>
                <a:uFillTx/>
                <a:latin typeface="DejaVu Sans"/>
                <a:ea typeface="DejaVu Sans"/>
                <a:hlinkClick r:id="rId1"/>
              </a:rPr>
              <a:t>https://creativecommons.org/licenses/by-sa/4.0/</a:t>
            </a:r>
            <a:r>
              <a:rPr b="0" lang="en-US" sz="1800" strike="noStrike" u="none">
                <a:solidFill>
                  <a:srgbClr val="000000"/>
                </a:solidFill>
                <a:effectLst/>
                <a:uFillTx/>
                <a:latin typeface="DejaVu Sans"/>
                <a:ea typeface="DejaVu Sans"/>
              </a:rPr>
              <a:t> .</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marL="195120" indent="-18108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Updated versions of these slides will be available in our </a:t>
            </a:r>
            <a:r>
              <a:rPr b="0" lang="en-US" sz="1800" strike="noStrike" u="sng">
                <a:solidFill>
                  <a:srgbClr val="0000ff"/>
                </a:solidFill>
                <a:effectLst/>
                <a:uFillTx/>
                <a:latin typeface="DejaVu Sans"/>
                <a:ea typeface="DejaVu Sans"/>
                <a:hlinkClick r:id="rId2"/>
              </a:rPr>
              <a:t>Github</a:t>
            </a:r>
            <a:r>
              <a:rPr b="0" lang="en-US" sz="1800" strike="noStrike" u="sng">
                <a:solidFill>
                  <a:srgbClr val="0000ff"/>
                </a:solidFill>
                <a:effectLst/>
                <a:uFillTx/>
                <a:latin typeface="DejaVu Sans"/>
                <a:ea typeface="DejaVu Sans"/>
                <a:hlinkClick r:id="rId3"/>
              </a:rPr>
              <a:t> repository</a:t>
            </a:r>
            <a:r>
              <a:rPr b="0" lang="en-US" sz="1800" strike="noStrike" u="none">
                <a:solidFill>
                  <a:srgbClr val="000000"/>
                </a:solidFill>
                <a:effectLst/>
                <a:uFillTx/>
                <a:latin typeface="DejaVu Sans"/>
                <a:ea typeface="DejaVu Sans"/>
              </a:rPr>
              <a:t>.</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476"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77"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1997 – Kyoto Protocol </a:t>
            </a:r>
            <a:endParaRPr b="0" lang="en-GB" sz="2200" strike="noStrike" u="none">
              <a:solidFill>
                <a:srgbClr val="000000"/>
              </a:solidFill>
              <a:effectLst/>
              <a:uFillTx/>
              <a:latin typeface="Arial"/>
            </a:endParaRPr>
          </a:p>
        </p:txBody>
      </p:sp>
      <p:sp>
        <p:nvSpPr>
          <p:cNvPr id="478" name="CustomShape 4"/>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Commitment to reduce GHG emissions and concentration in the atmosphere to “</a:t>
            </a:r>
            <a:r>
              <a:rPr b="0" i="1" lang="en-US" sz="1800" strike="noStrike" u="none">
                <a:solidFill>
                  <a:srgbClr val="000000"/>
                </a:solidFill>
                <a:effectLst/>
                <a:uFillTx/>
                <a:latin typeface="DejaVu Sans"/>
                <a:ea typeface="DejaVu Sans"/>
              </a:rPr>
              <a:t>a level that would prevent dangerous anthropogenic interference with the climate system</a:t>
            </a:r>
            <a:r>
              <a:rPr b="0" lang="en-US" sz="1800" strike="noStrike" u="none">
                <a:solidFill>
                  <a:srgbClr val="000000"/>
                </a:solidFill>
                <a:effectLst/>
                <a:uFillTx/>
                <a:latin typeface="DejaVu Sans"/>
                <a:ea typeface="DejaVu Sans"/>
              </a:rPr>
              <a:t>”</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Recognizing that global warming occurs and that human-made GHG emissions are driving it</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Developed nations pledge to reduce “overall emissions of such gases by at least 5 per cent below 1990 levels in the commitment period 2008 to 2012”.</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Entered into force on 16 February 2005</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However </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000000"/>
                </a:solidFill>
                <a:effectLst/>
                <a:uFillTx/>
                <a:latin typeface="DejaVu Sans"/>
                <a:ea typeface="DejaVu Sans"/>
              </a:rPr>
              <a:t>	</a:t>
            </a:r>
            <a:r>
              <a:rPr b="0" lang="en-US" sz="1800" strike="noStrike" u="none">
                <a:solidFill>
                  <a:srgbClr val="000000"/>
                </a:solidFill>
                <a:effectLst/>
                <a:uFillTx/>
                <a:latin typeface="DejaVu Sans"/>
                <a:ea typeface="DejaVu Sans"/>
              </a:rPr>
              <a:t>→ USA, Australia and other countries refused to ratify the agreement</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000000"/>
                </a:solidFill>
                <a:effectLst/>
                <a:uFillTx/>
                <a:latin typeface="DejaVu Sans"/>
                <a:ea typeface="DejaVu Sans"/>
              </a:rPr>
              <a:t>	</a:t>
            </a:r>
            <a:r>
              <a:rPr b="0" lang="en-US" sz="1800" strike="noStrike" u="none">
                <a:solidFill>
                  <a:srgbClr val="000000"/>
                </a:solidFill>
                <a:effectLst/>
                <a:uFillTx/>
                <a:latin typeface="DejaVu Sans"/>
                <a:ea typeface="DejaVu Sans"/>
              </a:rPr>
              <a:t>→ Canada withdrew from the Kyoto Protocol in 2012</a:t>
            </a:r>
            <a:endParaRPr b="0" lang="en-GB" sz="1800" strike="noStrike" u="none">
              <a:solidFill>
                <a:srgbClr val="000000"/>
              </a:solidFill>
              <a:effectLst/>
              <a:uFillTx/>
              <a:latin typeface="Arial"/>
            </a:endParaRPr>
          </a:p>
        </p:txBody>
      </p:sp>
      <p:sp>
        <p:nvSpPr>
          <p:cNvPr id="479" name="CustomShape 5"/>
          <p:cNvSpPr/>
          <p:nvPr/>
        </p:nvSpPr>
        <p:spPr>
          <a:xfrm>
            <a:off x="263520" y="6411600"/>
            <a:ext cx="1015704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United Nations (1997) – Kyoto Protocol – https://en.wikisource.org/wiki/Kyoto_Protocol</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481"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82"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1997 – Kyoto Protocol </a:t>
            </a:r>
            <a:endParaRPr b="0" lang="en-GB" sz="2200" strike="noStrike" u="none">
              <a:solidFill>
                <a:srgbClr val="000000"/>
              </a:solidFill>
              <a:effectLst/>
              <a:uFillTx/>
              <a:latin typeface="Arial"/>
            </a:endParaRPr>
          </a:p>
        </p:txBody>
      </p:sp>
      <p:sp>
        <p:nvSpPr>
          <p:cNvPr id="483" name="CustomShape 4"/>
          <p:cNvSpPr/>
          <p:nvPr/>
        </p:nvSpPr>
        <p:spPr>
          <a:xfrm>
            <a:off x="277920" y="6311160"/>
            <a:ext cx="10883520" cy="381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Enescot – https://commons.wikimedia.org/wiki/File:Kyoto_Parties_with_first_period_(2008-2012)_greenhouse_gas_emissions_limitations_targets_and_the_percentage_change_in_their_carbon_dioxide _emissions_from_fuel_combustion_between_1990_and_2009.png – </a:t>
            </a:r>
            <a:r>
              <a:rPr b="0" lang="en-US" sz="900" strike="noStrike" u="sng">
                <a:solidFill>
                  <a:srgbClr val="0000ff"/>
                </a:solidFill>
                <a:effectLst/>
                <a:uFillTx/>
                <a:latin typeface="Roboto"/>
                <a:ea typeface="Roboto"/>
                <a:hlinkClick r:id="rId1"/>
              </a:rPr>
              <a:t>CC BY-SA 3.0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pic>
        <p:nvPicPr>
          <p:cNvPr id="484" name="Grafik 194" descr=""/>
          <p:cNvPicPr/>
          <p:nvPr/>
        </p:nvPicPr>
        <p:blipFill>
          <a:blip r:embed="rId2"/>
          <a:stretch/>
        </p:blipFill>
        <p:spPr>
          <a:xfrm>
            <a:off x="4944960" y="105480"/>
            <a:ext cx="6397920" cy="6018120"/>
          </a:xfrm>
          <a:prstGeom prst="rect">
            <a:avLst/>
          </a:prstGeom>
          <a:noFill/>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486"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87"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2009 – Copenhagen Accord</a:t>
            </a:r>
            <a:endParaRPr b="0" lang="en-GB" sz="2200" strike="noStrike" u="none">
              <a:solidFill>
                <a:srgbClr val="000000"/>
              </a:solidFill>
              <a:effectLst/>
              <a:uFillTx/>
              <a:latin typeface="Arial"/>
            </a:endParaRPr>
          </a:p>
        </p:txBody>
      </p:sp>
      <p:sp>
        <p:nvSpPr>
          <p:cNvPr id="488" name="CustomShape 4"/>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Drafted by only 5 countries</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Not legally binding</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No real targets</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Content:</a:t>
            </a:r>
            <a:endParaRPr b="0" lang="en-GB" sz="1800" strike="noStrike" u="none">
              <a:solidFill>
                <a:srgbClr val="000000"/>
              </a:solidFill>
              <a:effectLst/>
              <a:uFillTx/>
              <a:latin typeface="Arial"/>
            </a:endParaRPr>
          </a:p>
          <a:p>
            <a:pPr>
              <a:lnSpc>
                <a:spcPct val="100000"/>
              </a:lnSpc>
              <a:spcBef>
                <a:spcPts val="360"/>
              </a:spcBef>
            </a:pPr>
            <a:r>
              <a:rPr b="1" lang="en-US" sz="1800" strike="noStrike" u="none">
                <a:solidFill>
                  <a:srgbClr val="ffffff"/>
                </a:solidFill>
                <a:effectLst/>
                <a:uFillTx/>
                <a:latin typeface="DejaVu Sans"/>
                <a:ea typeface="DejaVu Sans"/>
              </a:rPr>
              <a:t>Endorses</a:t>
            </a:r>
            <a:r>
              <a:rPr b="0" lang="en-US" sz="1800" strike="noStrike" u="none">
                <a:solidFill>
                  <a:srgbClr val="ffffff"/>
                </a:solidFill>
                <a:effectLst/>
                <a:uFillTx/>
                <a:latin typeface="DejaVu Sans"/>
                <a:ea typeface="DejaVu Sans"/>
              </a:rPr>
              <a:t> the continuation of the Kyoto  Protocol</a:t>
            </a:r>
            <a:endParaRPr b="0" lang="en-GB" sz="1800" strike="noStrike" u="none">
              <a:solidFill>
                <a:srgbClr val="000000"/>
              </a:solidFill>
              <a:effectLst/>
              <a:uFillTx/>
              <a:latin typeface="Arial"/>
            </a:endParaRPr>
          </a:p>
          <a:p>
            <a:pPr>
              <a:lnSpc>
                <a:spcPct val="100000"/>
              </a:lnSpc>
              <a:spcBef>
                <a:spcPts val="360"/>
              </a:spcBef>
            </a:pPr>
            <a:r>
              <a:rPr b="0" i="1" lang="en-US" sz="1800" strike="noStrike" u="none">
                <a:solidFill>
                  <a:srgbClr val="ffffff"/>
                </a:solidFill>
                <a:effectLst/>
                <a:uFillTx/>
                <a:latin typeface="DejaVu Sans"/>
                <a:ea typeface="DejaVu Sans"/>
              </a:rPr>
              <a:t>“We </a:t>
            </a:r>
            <a:r>
              <a:rPr b="1" i="1" lang="en-US" sz="1800" strike="noStrike" u="none">
                <a:solidFill>
                  <a:srgbClr val="ffffff"/>
                </a:solidFill>
                <a:effectLst/>
                <a:uFillTx/>
                <a:latin typeface="DejaVu Sans"/>
                <a:ea typeface="DejaVu Sans"/>
              </a:rPr>
              <a:t>emphasise</a:t>
            </a:r>
            <a:r>
              <a:rPr b="0" i="1" lang="en-US" sz="1800" strike="noStrike" u="none">
                <a:solidFill>
                  <a:srgbClr val="ffffff"/>
                </a:solidFill>
                <a:effectLst/>
                <a:uFillTx/>
                <a:latin typeface="DejaVu Sans"/>
                <a:ea typeface="DejaVu Sans"/>
              </a:rPr>
              <a:t> </a:t>
            </a:r>
            <a:r>
              <a:rPr b="1" i="1" lang="en-US" sz="1800" strike="noStrike" u="none">
                <a:solidFill>
                  <a:srgbClr val="ffffff"/>
                </a:solidFill>
                <a:effectLst/>
                <a:uFillTx/>
                <a:latin typeface="DejaVu Sans"/>
                <a:ea typeface="DejaVu Sans"/>
              </a:rPr>
              <a:t>our strong political will</a:t>
            </a:r>
            <a:r>
              <a:rPr b="0" i="1" lang="en-US" sz="1800" strike="noStrike" u="none">
                <a:solidFill>
                  <a:srgbClr val="ffffff"/>
                </a:solidFill>
                <a:effectLst/>
                <a:uFillTx/>
                <a:latin typeface="DejaVu Sans"/>
                <a:ea typeface="DejaVu Sans"/>
              </a:rPr>
              <a:t> to urgently combat climate change in accordance with the principle of common but differentiated responsibilities and respective capabilities”</a:t>
            </a:r>
            <a:endParaRPr b="0" lang="en-GB" sz="1800" strike="noStrike" u="none">
              <a:solidFill>
                <a:srgbClr val="000000"/>
              </a:solidFill>
              <a:effectLst/>
              <a:uFillTx/>
              <a:latin typeface="Arial"/>
            </a:endParaRPr>
          </a:p>
          <a:p>
            <a:pPr>
              <a:lnSpc>
                <a:spcPct val="100000"/>
              </a:lnSpc>
              <a:spcBef>
                <a:spcPts val="360"/>
              </a:spcBef>
            </a:pPr>
            <a:r>
              <a:rPr b="0" i="1" lang="en-US" sz="1800" strike="noStrike" u="none">
                <a:solidFill>
                  <a:srgbClr val="ffffff"/>
                </a:solidFill>
                <a:effectLst/>
                <a:uFillTx/>
                <a:latin typeface="DejaVu Sans"/>
                <a:ea typeface="DejaVu Sans"/>
              </a:rPr>
              <a:t>“We </a:t>
            </a:r>
            <a:r>
              <a:rPr b="1" i="1" lang="en-US" sz="1800" strike="noStrike" u="none">
                <a:solidFill>
                  <a:srgbClr val="ffffff"/>
                </a:solidFill>
                <a:effectLst/>
                <a:uFillTx/>
                <a:latin typeface="DejaVu Sans"/>
                <a:ea typeface="DejaVu Sans"/>
              </a:rPr>
              <a:t>shall</a:t>
            </a:r>
            <a:r>
              <a:rPr b="0" i="1" lang="en-US" sz="1800" strike="noStrike" u="none">
                <a:solidFill>
                  <a:srgbClr val="ffffff"/>
                </a:solidFill>
                <a:effectLst/>
                <a:uFillTx/>
                <a:latin typeface="DejaVu Sans"/>
                <a:ea typeface="DejaVu Sans"/>
              </a:rPr>
              <a:t>, </a:t>
            </a:r>
            <a:r>
              <a:rPr b="1" i="1" lang="en-US" sz="1800" strike="noStrike" u="none">
                <a:solidFill>
                  <a:srgbClr val="ffffff"/>
                </a:solidFill>
                <a:effectLst/>
                <a:uFillTx/>
                <a:latin typeface="DejaVu Sans"/>
                <a:ea typeface="DejaVu Sans"/>
              </a:rPr>
              <a:t>recognizing</a:t>
            </a:r>
            <a:r>
              <a:rPr b="0" i="1" lang="en-US" sz="1800" strike="noStrike" u="none">
                <a:solidFill>
                  <a:srgbClr val="ffffff"/>
                </a:solidFill>
                <a:effectLst/>
                <a:uFillTx/>
                <a:latin typeface="DejaVu Sans"/>
                <a:ea typeface="DejaVu Sans"/>
              </a:rPr>
              <a:t> the scientific view that the increase in global temperature should be below 2 degrees Celsius”</a:t>
            </a:r>
            <a:endParaRPr b="0" lang="en-GB" sz="1800" strike="noStrike" u="none">
              <a:solidFill>
                <a:srgbClr val="000000"/>
              </a:solidFill>
              <a:effectLst/>
              <a:uFillTx/>
              <a:latin typeface="Arial"/>
            </a:endParaRPr>
          </a:p>
        </p:txBody>
      </p:sp>
      <p:sp>
        <p:nvSpPr>
          <p:cNvPr id="489" name="CustomShape 5"/>
          <p:cNvSpPr/>
          <p:nvPr/>
        </p:nvSpPr>
        <p:spPr>
          <a:xfrm>
            <a:off x="263520" y="6411600"/>
            <a:ext cx="1015704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United Nations (2009) – Copenhagen Accord – https://unfccc.int/resource/docs/2009/cop15/eng/l07.pdf</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491"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92"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2009 – Copenhagen Accord</a:t>
            </a:r>
            <a:endParaRPr b="0" lang="en-GB" sz="2200" strike="noStrike" u="none">
              <a:solidFill>
                <a:srgbClr val="000000"/>
              </a:solidFill>
              <a:effectLst/>
              <a:uFillTx/>
              <a:latin typeface="Arial"/>
            </a:endParaRPr>
          </a:p>
        </p:txBody>
      </p:sp>
      <p:sp>
        <p:nvSpPr>
          <p:cNvPr id="493" name="CustomShape 4"/>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Drafted by only 5 countries</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Not legally binding</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No real targets</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Content:</a:t>
            </a:r>
            <a:endParaRPr b="0" lang="en-GB" sz="1800" strike="noStrike" u="none">
              <a:solidFill>
                <a:srgbClr val="000000"/>
              </a:solidFill>
              <a:effectLst/>
              <a:uFillTx/>
              <a:latin typeface="Arial"/>
            </a:endParaRPr>
          </a:p>
          <a:p>
            <a:pPr lvl="1" marL="432000" indent="-214920">
              <a:lnSpc>
                <a:spcPct val="100000"/>
              </a:lnSpc>
              <a:spcBef>
                <a:spcPts val="360"/>
              </a:spcBef>
              <a:buClr>
                <a:srgbClr val="008c4f"/>
              </a:buClr>
              <a:buSzPct val="45000"/>
              <a:buFont typeface="OpenSymbol"/>
              <a:buChar char="—"/>
            </a:pPr>
            <a:r>
              <a:rPr b="1" lang="en-US" sz="1800" strike="noStrike" u="none">
                <a:solidFill>
                  <a:srgbClr val="000000"/>
                </a:solidFill>
                <a:effectLst/>
                <a:uFillTx/>
                <a:latin typeface="DejaVu Sans"/>
                <a:ea typeface="DejaVu Sans"/>
              </a:rPr>
              <a:t>Endorses</a:t>
            </a:r>
            <a:r>
              <a:rPr b="0" lang="en-US" sz="1800" strike="noStrike" u="none">
                <a:solidFill>
                  <a:srgbClr val="000000"/>
                </a:solidFill>
                <a:effectLst/>
                <a:uFillTx/>
                <a:latin typeface="DejaVu Sans"/>
                <a:ea typeface="DejaVu Sans"/>
              </a:rPr>
              <a:t> the continuation of the Kyoto  Protocol</a:t>
            </a:r>
            <a:endParaRPr b="0" lang="en-GB" sz="1800" strike="noStrike" u="none">
              <a:solidFill>
                <a:srgbClr val="000000"/>
              </a:solidFill>
              <a:effectLst/>
              <a:uFillTx/>
              <a:latin typeface="Arial"/>
            </a:endParaRPr>
          </a:p>
          <a:p>
            <a:pPr>
              <a:lnSpc>
                <a:spcPct val="100000"/>
              </a:lnSpc>
              <a:spcBef>
                <a:spcPts val="360"/>
              </a:spcBef>
            </a:pPr>
            <a:r>
              <a:rPr b="0" i="1" lang="en-US" sz="1800" strike="noStrike" u="none">
                <a:solidFill>
                  <a:srgbClr val="ffffff"/>
                </a:solidFill>
                <a:effectLst/>
                <a:uFillTx/>
                <a:latin typeface="DejaVu Sans"/>
                <a:ea typeface="DejaVu Sans"/>
              </a:rPr>
              <a:t>“We </a:t>
            </a:r>
            <a:r>
              <a:rPr b="1" i="1" lang="en-US" sz="1800" strike="noStrike" u="none">
                <a:solidFill>
                  <a:srgbClr val="ffffff"/>
                </a:solidFill>
                <a:effectLst/>
                <a:uFillTx/>
                <a:latin typeface="DejaVu Sans"/>
                <a:ea typeface="DejaVu Sans"/>
              </a:rPr>
              <a:t>emphasise</a:t>
            </a:r>
            <a:r>
              <a:rPr b="0" i="1" lang="en-US" sz="1800" strike="noStrike" u="none">
                <a:solidFill>
                  <a:srgbClr val="ffffff"/>
                </a:solidFill>
                <a:effectLst/>
                <a:uFillTx/>
                <a:latin typeface="DejaVu Sans"/>
                <a:ea typeface="DejaVu Sans"/>
              </a:rPr>
              <a:t> </a:t>
            </a:r>
            <a:r>
              <a:rPr b="1" i="1" lang="en-US" sz="1800" strike="noStrike" u="none">
                <a:solidFill>
                  <a:srgbClr val="ffffff"/>
                </a:solidFill>
                <a:effectLst/>
                <a:uFillTx/>
                <a:latin typeface="DejaVu Sans"/>
                <a:ea typeface="DejaVu Sans"/>
              </a:rPr>
              <a:t>our strong political will</a:t>
            </a:r>
            <a:r>
              <a:rPr b="0" i="1" lang="en-US" sz="1800" strike="noStrike" u="none">
                <a:solidFill>
                  <a:srgbClr val="ffffff"/>
                </a:solidFill>
                <a:effectLst/>
                <a:uFillTx/>
                <a:latin typeface="DejaVu Sans"/>
                <a:ea typeface="DejaVu Sans"/>
              </a:rPr>
              <a:t> to urgently combat climate change in accordance with the principle of common but differentiated responsibilities and respective capabilities”</a:t>
            </a:r>
            <a:endParaRPr b="0" lang="en-GB" sz="1800" strike="noStrike" u="none">
              <a:solidFill>
                <a:srgbClr val="000000"/>
              </a:solidFill>
              <a:effectLst/>
              <a:uFillTx/>
              <a:latin typeface="Arial"/>
            </a:endParaRPr>
          </a:p>
          <a:p>
            <a:pPr>
              <a:lnSpc>
                <a:spcPct val="100000"/>
              </a:lnSpc>
              <a:spcBef>
                <a:spcPts val="360"/>
              </a:spcBef>
            </a:pPr>
            <a:r>
              <a:rPr b="0" i="1" lang="en-US" sz="1800" strike="noStrike" u="none">
                <a:solidFill>
                  <a:srgbClr val="ffffff"/>
                </a:solidFill>
                <a:effectLst/>
                <a:uFillTx/>
                <a:latin typeface="DejaVu Sans"/>
                <a:ea typeface="DejaVu Sans"/>
              </a:rPr>
              <a:t>“We </a:t>
            </a:r>
            <a:r>
              <a:rPr b="1" i="1" lang="en-US" sz="1800" strike="noStrike" u="none">
                <a:solidFill>
                  <a:srgbClr val="ffffff"/>
                </a:solidFill>
                <a:effectLst/>
                <a:uFillTx/>
                <a:latin typeface="DejaVu Sans"/>
                <a:ea typeface="DejaVu Sans"/>
              </a:rPr>
              <a:t>shall</a:t>
            </a:r>
            <a:r>
              <a:rPr b="0" i="1" lang="en-US" sz="1800" strike="noStrike" u="none">
                <a:solidFill>
                  <a:srgbClr val="ffffff"/>
                </a:solidFill>
                <a:effectLst/>
                <a:uFillTx/>
                <a:latin typeface="DejaVu Sans"/>
                <a:ea typeface="DejaVu Sans"/>
              </a:rPr>
              <a:t>, </a:t>
            </a:r>
            <a:r>
              <a:rPr b="1" i="1" lang="en-US" sz="1800" strike="noStrike" u="none">
                <a:solidFill>
                  <a:srgbClr val="ffffff"/>
                </a:solidFill>
                <a:effectLst/>
                <a:uFillTx/>
                <a:latin typeface="DejaVu Sans"/>
                <a:ea typeface="DejaVu Sans"/>
              </a:rPr>
              <a:t>recognizing</a:t>
            </a:r>
            <a:r>
              <a:rPr b="0" i="1" lang="en-US" sz="1800" strike="noStrike" u="none">
                <a:solidFill>
                  <a:srgbClr val="ffffff"/>
                </a:solidFill>
                <a:effectLst/>
                <a:uFillTx/>
                <a:latin typeface="DejaVu Sans"/>
                <a:ea typeface="DejaVu Sans"/>
              </a:rPr>
              <a:t> the scientific view that the increase in global temperature should be below 2 degrees Celsius”</a:t>
            </a:r>
            <a:endParaRPr b="0" lang="en-GB" sz="1800" strike="noStrike" u="none">
              <a:solidFill>
                <a:srgbClr val="000000"/>
              </a:solidFill>
              <a:effectLst/>
              <a:uFillTx/>
              <a:latin typeface="Arial"/>
            </a:endParaRPr>
          </a:p>
        </p:txBody>
      </p:sp>
      <p:sp>
        <p:nvSpPr>
          <p:cNvPr id="494" name="CustomShape 5"/>
          <p:cNvSpPr/>
          <p:nvPr/>
        </p:nvSpPr>
        <p:spPr>
          <a:xfrm>
            <a:off x="263520" y="6411600"/>
            <a:ext cx="1015704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United Nations (2009) – Copenhagen Accord – https://unfccc.int/resource/docs/2009/cop15/eng/l07.pdf</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496"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97"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2009 – Copenhagen Accord</a:t>
            </a:r>
            <a:endParaRPr b="0" lang="en-GB" sz="2200" strike="noStrike" u="none">
              <a:solidFill>
                <a:srgbClr val="000000"/>
              </a:solidFill>
              <a:effectLst/>
              <a:uFillTx/>
              <a:latin typeface="Arial"/>
            </a:endParaRPr>
          </a:p>
        </p:txBody>
      </p:sp>
      <p:sp>
        <p:nvSpPr>
          <p:cNvPr id="498" name="CustomShape 4"/>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Drafted by only 5 countries</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Not legally binding</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No real targets</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Content:</a:t>
            </a:r>
            <a:endParaRPr b="0" lang="en-GB" sz="1800" strike="noStrike" u="none">
              <a:solidFill>
                <a:srgbClr val="000000"/>
              </a:solidFill>
              <a:effectLst/>
              <a:uFillTx/>
              <a:latin typeface="Arial"/>
            </a:endParaRPr>
          </a:p>
          <a:p>
            <a:pPr lvl="1" marL="432000" indent="-214920">
              <a:lnSpc>
                <a:spcPct val="100000"/>
              </a:lnSpc>
              <a:spcBef>
                <a:spcPts val="360"/>
              </a:spcBef>
              <a:buClr>
                <a:srgbClr val="008c4f"/>
              </a:buClr>
              <a:buSzPct val="45000"/>
              <a:buFont typeface="OpenSymbol"/>
              <a:buChar char="—"/>
            </a:pPr>
            <a:r>
              <a:rPr b="1" lang="en-US" sz="1800" strike="noStrike" u="none">
                <a:solidFill>
                  <a:srgbClr val="000000"/>
                </a:solidFill>
                <a:effectLst/>
                <a:uFillTx/>
                <a:latin typeface="DejaVu Sans"/>
                <a:ea typeface="DejaVu Sans"/>
              </a:rPr>
              <a:t>Endorses</a:t>
            </a:r>
            <a:r>
              <a:rPr b="0" lang="en-US" sz="1800" strike="noStrike" u="none">
                <a:solidFill>
                  <a:srgbClr val="000000"/>
                </a:solidFill>
                <a:effectLst/>
                <a:uFillTx/>
                <a:latin typeface="DejaVu Sans"/>
                <a:ea typeface="DejaVu Sans"/>
              </a:rPr>
              <a:t> the continuation of the Kyoto  Protocol</a:t>
            </a:r>
            <a:endParaRPr b="0" lang="en-GB" sz="1800" strike="noStrike" u="none">
              <a:solidFill>
                <a:srgbClr val="000000"/>
              </a:solidFill>
              <a:effectLst/>
              <a:uFillTx/>
              <a:latin typeface="Arial"/>
            </a:endParaRPr>
          </a:p>
          <a:p>
            <a:pPr lvl="1" marL="432000" indent="-214920">
              <a:lnSpc>
                <a:spcPct val="100000"/>
              </a:lnSpc>
              <a:spcBef>
                <a:spcPts val="360"/>
              </a:spcBef>
              <a:buClr>
                <a:srgbClr val="008c4f"/>
              </a:buClr>
              <a:buSzPct val="45000"/>
              <a:buFont typeface="OpenSymbol"/>
              <a:buChar char="—"/>
            </a:pPr>
            <a:r>
              <a:rPr b="0" i="1" lang="en-US" sz="1800" strike="noStrike" u="none">
                <a:solidFill>
                  <a:srgbClr val="000000"/>
                </a:solidFill>
                <a:effectLst/>
                <a:uFillTx/>
                <a:latin typeface="DejaVu Sans"/>
                <a:ea typeface="DejaVu Sans"/>
              </a:rPr>
              <a:t>“We </a:t>
            </a:r>
            <a:r>
              <a:rPr b="1" i="1" lang="en-US" sz="1800" strike="noStrike" u="none">
                <a:solidFill>
                  <a:srgbClr val="000000"/>
                </a:solidFill>
                <a:effectLst/>
                <a:uFillTx/>
                <a:latin typeface="DejaVu Sans"/>
                <a:ea typeface="DejaVu Sans"/>
              </a:rPr>
              <a:t>emphasise</a:t>
            </a:r>
            <a:r>
              <a:rPr b="0" i="1" lang="en-US" sz="1800" strike="noStrike" u="none">
                <a:solidFill>
                  <a:srgbClr val="000000"/>
                </a:solidFill>
                <a:effectLst/>
                <a:uFillTx/>
                <a:latin typeface="DejaVu Sans"/>
                <a:ea typeface="DejaVu Sans"/>
              </a:rPr>
              <a:t> </a:t>
            </a:r>
            <a:r>
              <a:rPr b="1" i="1" lang="en-US" sz="1800" strike="noStrike" u="none">
                <a:solidFill>
                  <a:srgbClr val="000000"/>
                </a:solidFill>
                <a:effectLst/>
                <a:uFillTx/>
                <a:latin typeface="DejaVu Sans"/>
                <a:ea typeface="DejaVu Sans"/>
              </a:rPr>
              <a:t>our strong political will</a:t>
            </a:r>
            <a:r>
              <a:rPr b="0" i="1" lang="en-US" sz="1800" strike="noStrike" u="none">
                <a:solidFill>
                  <a:srgbClr val="000000"/>
                </a:solidFill>
                <a:effectLst/>
                <a:uFillTx/>
                <a:latin typeface="DejaVu Sans"/>
                <a:ea typeface="DejaVu Sans"/>
              </a:rPr>
              <a:t> to urgently combat climate change in accordance with the principle of common but differentiated responsibilities and respective capabilities”</a:t>
            </a:r>
            <a:endParaRPr b="0" lang="en-GB" sz="1800" strike="noStrike" u="none">
              <a:solidFill>
                <a:srgbClr val="000000"/>
              </a:solidFill>
              <a:effectLst/>
              <a:uFillTx/>
              <a:latin typeface="Arial"/>
            </a:endParaRPr>
          </a:p>
          <a:p>
            <a:pPr>
              <a:lnSpc>
                <a:spcPct val="100000"/>
              </a:lnSpc>
              <a:spcBef>
                <a:spcPts val="360"/>
              </a:spcBef>
            </a:pPr>
            <a:r>
              <a:rPr b="0" i="1" lang="en-US" sz="1800" strike="noStrike" u="none">
                <a:solidFill>
                  <a:srgbClr val="ffffff"/>
                </a:solidFill>
                <a:effectLst/>
                <a:uFillTx/>
                <a:latin typeface="DejaVu Sans"/>
                <a:ea typeface="DejaVu Sans"/>
              </a:rPr>
              <a:t>“We </a:t>
            </a:r>
            <a:r>
              <a:rPr b="1" i="1" lang="en-US" sz="1800" strike="noStrike" u="none">
                <a:solidFill>
                  <a:srgbClr val="ffffff"/>
                </a:solidFill>
                <a:effectLst/>
                <a:uFillTx/>
                <a:latin typeface="DejaVu Sans"/>
                <a:ea typeface="DejaVu Sans"/>
              </a:rPr>
              <a:t>shall</a:t>
            </a:r>
            <a:r>
              <a:rPr b="0" i="1" lang="en-US" sz="1800" strike="noStrike" u="none">
                <a:solidFill>
                  <a:srgbClr val="ffffff"/>
                </a:solidFill>
                <a:effectLst/>
                <a:uFillTx/>
                <a:latin typeface="DejaVu Sans"/>
                <a:ea typeface="DejaVu Sans"/>
              </a:rPr>
              <a:t>, </a:t>
            </a:r>
            <a:r>
              <a:rPr b="1" i="1" lang="en-US" sz="1800" strike="noStrike" u="none">
                <a:solidFill>
                  <a:srgbClr val="ffffff"/>
                </a:solidFill>
                <a:effectLst/>
                <a:uFillTx/>
                <a:latin typeface="DejaVu Sans"/>
                <a:ea typeface="DejaVu Sans"/>
              </a:rPr>
              <a:t>recognizing</a:t>
            </a:r>
            <a:r>
              <a:rPr b="0" i="1" lang="en-US" sz="1800" strike="noStrike" u="none">
                <a:solidFill>
                  <a:srgbClr val="ffffff"/>
                </a:solidFill>
                <a:effectLst/>
                <a:uFillTx/>
                <a:latin typeface="DejaVu Sans"/>
                <a:ea typeface="DejaVu Sans"/>
              </a:rPr>
              <a:t> the scientific view that the increase in global temperature should be below 2 degrees Celsius”</a:t>
            </a:r>
            <a:endParaRPr b="0" lang="en-GB" sz="1800" strike="noStrike" u="none">
              <a:solidFill>
                <a:srgbClr val="000000"/>
              </a:solidFill>
              <a:effectLst/>
              <a:uFillTx/>
              <a:latin typeface="Arial"/>
            </a:endParaRPr>
          </a:p>
        </p:txBody>
      </p:sp>
      <p:sp>
        <p:nvSpPr>
          <p:cNvPr id="499" name="CustomShape 5"/>
          <p:cNvSpPr/>
          <p:nvPr/>
        </p:nvSpPr>
        <p:spPr>
          <a:xfrm>
            <a:off x="263520" y="6411600"/>
            <a:ext cx="1015704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United Nations (2009) – Copenhagen Accord – https://unfccc.int/resource/docs/2009/cop15/eng/l07.pdf</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501"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02"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2009 – Copenhagen Accord</a:t>
            </a:r>
            <a:endParaRPr b="0" lang="en-GB" sz="2200" strike="noStrike" u="none">
              <a:solidFill>
                <a:srgbClr val="000000"/>
              </a:solidFill>
              <a:effectLst/>
              <a:uFillTx/>
              <a:latin typeface="Arial"/>
            </a:endParaRPr>
          </a:p>
        </p:txBody>
      </p:sp>
      <p:sp>
        <p:nvSpPr>
          <p:cNvPr id="503" name="CustomShape 4"/>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Drafted by only 5 countries</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Not legally binding</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No real targets</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Content:</a:t>
            </a:r>
            <a:endParaRPr b="0" lang="en-GB" sz="1800" strike="noStrike" u="none">
              <a:solidFill>
                <a:srgbClr val="000000"/>
              </a:solidFill>
              <a:effectLst/>
              <a:uFillTx/>
              <a:latin typeface="Arial"/>
            </a:endParaRPr>
          </a:p>
          <a:p>
            <a:pPr lvl="1" marL="432000" indent="-214920">
              <a:lnSpc>
                <a:spcPct val="100000"/>
              </a:lnSpc>
              <a:spcBef>
                <a:spcPts val="360"/>
              </a:spcBef>
              <a:buClr>
                <a:srgbClr val="008c4f"/>
              </a:buClr>
              <a:buSzPct val="45000"/>
              <a:buFont typeface="OpenSymbol"/>
              <a:buChar char="—"/>
            </a:pPr>
            <a:r>
              <a:rPr b="1" lang="en-US" sz="1800" strike="noStrike" u="none">
                <a:solidFill>
                  <a:srgbClr val="000000"/>
                </a:solidFill>
                <a:effectLst/>
                <a:uFillTx/>
                <a:latin typeface="DejaVu Sans"/>
                <a:ea typeface="DejaVu Sans"/>
              </a:rPr>
              <a:t>Endorses</a:t>
            </a:r>
            <a:r>
              <a:rPr b="0" lang="en-US" sz="1800" strike="noStrike" u="none">
                <a:solidFill>
                  <a:srgbClr val="000000"/>
                </a:solidFill>
                <a:effectLst/>
                <a:uFillTx/>
                <a:latin typeface="DejaVu Sans"/>
                <a:ea typeface="DejaVu Sans"/>
              </a:rPr>
              <a:t> the continuation of the Kyoto  Protocol</a:t>
            </a:r>
            <a:endParaRPr b="0" lang="en-GB" sz="1800" strike="noStrike" u="none">
              <a:solidFill>
                <a:srgbClr val="000000"/>
              </a:solidFill>
              <a:effectLst/>
              <a:uFillTx/>
              <a:latin typeface="Arial"/>
            </a:endParaRPr>
          </a:p>
          <a:p>
            <a:pPr lvl="1" marL="432000" indent="-214920">
              <a:lnSpc>
                <a:spcPct val="100000"/>
              </a:lnSpc>
              <a:spcBef>
                <a:spcPts val="360"/>
              </a:spcBef>
              <a:buClr>
                <a:srgbClr val="008c4f"/>
              </a:buClr>
              <a:buSzPct val="45000"/>
              <a:buFont typeface="OpenSymbol"/>
              <a:buChar char="—"/>
            </a:pPr>
            <a:r>
              <a:rPr b="0" i="1" lang="en-US" sz="1800" strike="noStrike" u="none">
                <a:solidFill>
                  <a:srgbClr val="000000"/>
                </a:solidFill>
                <a:effectLst/>
                <a:uFillTx/>
                <a:latin typeface="DejaVu Sans"/>
                <a:ea typeface="DejaVu Sans"/>
              </a:rPr>
              <a:t>“We </a:t>
            </a:r>
            <a:r>
              <a:rPr b="1" i="1" lang="en-US" sz="1800" strike="noStrike" u="none">
                <a:solidFill>
                  <a:srgbClr val="000000"/>
                </a:solidFill>
                <a:effectLst/>
                <a:uFillTx/>
                <a:latin typeface="DejaVu Sans"/>
                <a:ea typeface="DejaVu Sans"/>
              </a:rPr>
              <a:t>emphasise</a:t>
            </a:r>
            <a:r>
              <a:rPr b="0" i="1" lang="en-US" sz="1800" strike="noStrike" u="none">
                <a:solidFill>
                  <a:srgbClr val="000000"/>
                </a:solidFill>
                <a:effectLst/>
                <a:uFillTx/>
                <a:latin typeface="DejaVu Sans"/>
                <a:ea typeface="DejaVu Sans"/>
              </a:rPr>
              <a:t> </a:t>
            </a:r>
            <a:r>
              <a:rPr b="1" i="1" lang="en-US" sz="1800" strike="noStrike" u="none">
                <a:solidFill>
                  <a:srgbClr val="000000"/>
                </a:solidFill>
                <a:effectLst/>
                <a:uFillTx/>
                <a:latin typeface="DejaVu Sans"/>
                <a:ea typeface="DejaVu Sans"/>
              </a:rPr>
              <a:t>our strong political will</a:t>
            </a:r>
            <a:r>
              <a:rPr b="0" i="1" lang="en-US" sz="1800" strike="noStrike" u="none">
                <a:solidFill>
                  <a:srgbClr val="000000"/>
                </a:solidFill>
                <a:effectLst/>
                <a:uFillTx/>
                <a:latin typeface="DejaVu Sans"/>
                <a:ea typeface="DejaVu Sans"/>
              </a:rPr>
              <a:t> to urgently combat climate change in accordance with the principle of common but differentiated responsibilities and respective capabilities”</a:t>
            </a:r>
            <a:endParaRPr b="0" lang="en-GB" sz="1800" strike="noStrike" u="none">
              <a:solidFill>
                <a:srgbClr val="000000"/>
              </a:solidFill>
              <a:effectLst/>
              <a:uFillTx/>
              <a:latin typeface="Arial"/>
            </a:endParaRPr>
          </a:p>
          <a:p>
            <a:pPr lvl="1" marL="432000" indent="-214920">
              <a:lnSpc>
                <a:spcPct val="100000"/>
              </a:lnSpc>
              <a:spcBef>
                <a:spcPts val="360"/>
              </a:spcBef>
              <a:buClr>
                <a:srgbClr val="008c4f"/>
              </a:buClr>
              <a:buSzPct val="45000"/>
              <a:buFont typeface="OpenSymbol"/>
              <a:buChar char="—"/>
            </a:pPr>
            <a:r>
              <a:rPr b="0" i="1" lang="en-US" sz="1800" strike="noStrike" u="none">
                <a:solidFill>
                  <a:srgbClr val="000000"/>
                </a:solidFill>
                <a:effectLst/>
                <a:uFillTx/>
                <a:latin typeface="DejaVu Sans"/>
                <a:ea typeface="DejaVu Sans"/>
              </a:rPr>
              <a:t>“We </a:t>
            </a:r>
            <a:r>
              <a:rPr b="1" i="1" lang="en-US" sz="1800" strike="noStrike" u="none">
                <a:solidFill>
                  <a:srgbClr val="000000"/>
                </a:solidFill>
                <a:effectLst/>
                <a:uFillTx/>
                <a:latin typeface="DejaVu Sans"/>
                <a:ea typeface="DejaVu Sans"/>
              </a:rPr>
              <a:t>shall</a:t>
            </a:r>
            <a:r>
              <a:rPr b="0" i="1" lang="en-US" sz="1800" strike="noStrike" u="none">
                <a:solidFill>
                  <a:srgbClr val="000000"/>
                </a:solidFill>
                <a:effectLst/>
                <a:uFillTx/>
                <a:latin typeface="DejaVu Sans"/>
                <a:ea typeface="DejaVu Sans"/>
              </a:rPr>
              <a:t>, </a:t>
            </a:r>
            <a:r>
              <a:rPr b="1" i="1" lang="en-US" sz="1800" strike="noStrike" u="none">
                <a:solidFill>
                  <a:srgbClr val="000000"/>
                </a:solidFill>
                <a:effectLst/>
                <a:uFillTx/>
                <a:latin typeface="DejaVu Sans"/>
                <a:ea typeface="DejaVu Sans"/>
              </a:rPr>
              <a:t>recognizing</a:t>
            </a:r>
            <a:r>
              <a:rPr b="0" i="1" lang="en-US" sz="1800" strike="noStrike" u="none">
                <a:solidFill>
                  <a:srgbClr val="000000"/>
                </a:solidFill>
                <a:effectLst/>
                <a:uFillTx/>
                <a:latin typeface="DejaVu Sans"/>
                <a:ea typeface="DejaVu Sans"/>
              </a:rPr>
              <a:t> the scientific view that the increase in global temperature should be below 2 degrees Celsius”</a:t>
            </a:r>
            <a:endParaRPr b="0" lang="en-GB" sz="1800" strike="noStrike" u="none">
              <a:solidFill>
                <a:srgbClr val="000000"/>
              </a:solidFill>
              <a:effectLst/>
              <a:uFillTx/>
              <a:latin typeface="Arial"/>
            </a:endParaRPr>
          </a:p>
        </p:txBody>
      </p:sp>
      <p:sp>
        <p:nvSpPr>
          <p:cNvPr id="504" name="CustomShape 5"/>
          <p:cNvSpPr/>
          <p:nvPr/>
        </p:nvSpPr>
        <p:spPr>
          <a:xfrm>
            <a:off x="263520" y="6411600"/>
            <a:ext cx="1015704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United Nations (2009) – Copenhagen Accord – https://unfccc.int/resource/docs/2009/cop15/eng/l07.pdf</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506"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07"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2015 – Paris Agreement</a:t>
            </a:r>
            <a:endParaRPr b="0" lang="en-GB" sz="2200" strike="noStrike" u="none">
              <a:solidFill>
                <a:srgbClr val="000000"/>
              </a:solidFill>
              <a:effectLst/>
              <a:uFillTx/>
              <a:latin typeface="Arial"/>
            </a:endParaRPr>
          </a:p>
        </p:txBody>
      </p:sp>
      <p:sp>
        <p:nvSpPr>
          <p:cNvPr id="508" name="CustomShape 4"/>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i="1" lang="en-US" sz="1800" strike="noStrike" u="none">
                <a:solidFill>
                  <a:srgbClr val="000000"/>
                </a:solidFill>
                <a:effectLst/>
                <a:uFillTx/>
                <a:latin typeface="DejaVu Sans"/>
                <a:ea typeface="DejaVu Sans"/>
              </a:rPr>
              <a:t>Reach global peaking of greenhouse gas emissions </a:t>
            </a:r>
            <a:r>
              <a:rPr b="1" i="1" lang="en-US" sz="1800" strike="noStrike" u="none">
                <a:solidFill>
                  <a:srgbClr val="000000"/>
                </a:solidFill>
                <a:effectLst/>
                <a:uFillTx/>
                <a:latin typeface="DejaVu Sans"/>
                <a:ea typeface="DejaVu Sans"/>
              </a:rPr>
              <a:t>as soon as possible</a:t>
            </a:r>
            <a:endParaRPr b="0" lang="en-GB" sz="1800" strike="noStrike" u="none">
              <a:solidFill>
                <a:srgbClr val="000000"/>
              </a:solidFill>
              <a:effectLst/>
              <a:uFillTx/>
              <a:latin typeface="Arial"/>
            </a:endParaRPr>
          </a:p>
          <a:p>
            <a:pPr>
              <a:lnSpc>
                <a:spcPct val="100000"/>
              </a:lnSpc>
              <a:spcBef>
                <a:spcPts val="360"/>
              </a:spcBef>
            </a:pPr>
            <a:r>
              <a:rPr b="0" i="1" lang="en-US" sz="1800" strike="noStrike" u="none">
                <a:solidFill>
                  <a:srgbClr val="ffffff"/>
                </a:solidFill>
                <a:effectLst/>
                <a:uFillTx/>
                <a:latin typeface="DejaVu Sans"/>
                <a:ea typeface="DejaVu Sans"/>
              </a:rPr>
              <a:t>Holding the increase in the global average temperature </a:t>
            </a:r>
            <a:r>
              <a:rPr b="1" i="1" lang="en-US" sz="1800" strike="noStrike" u="none">
                <a:solidFill>
                  <a:srgbClr val="ffffff"/>
                </a:solidFill>
                <a:effectLst/>
                <a:uFillTx/>
                <a:latin typeface="DejaVu Sans"/>
                <a:ea typeface="DejaVu Sans"/>
              </a:rPr>
              <a:t>to well below 2°C</a:t>
            </a:r>
            <a:r>
              <a:rPr b="0" i="1" lang="en-US" sz="1800" strike="noStrike" u="none">
                <a:solidFill>
                  <a:srgbClr val="ffffff"/>
                </a:solidFill>
                <a:effectLst/>
                <a:uFillTx/>
                <a:latin typeface="DejaVu Sans"/>
                <a:ea typeface="DejaVu Sans"/>
              </a:rPr>
              <a:t> above pre-industrial levels </a:t>
            </a:r>
            <a:endParaRPr b="0" lang="en-GB" sz="1800" strike="noStrike" u="none">
              <a:solidFill>
                <a:srgbClr val="000000"/>
              </a:solidFill>
              <a:effectLst/>
              <a:uFillTx/>
              <a:latin typeface="Arial"/>
            </a:endParaRPr>
          </a:p>
          <a:p>
            <a:pPr>
              <a:lnSpc>
                <a:spcPct val="100000"/>
              </a:lnSpc>
              <a:spcBef>
                <a:spcPts val="360"/>
              </a:spcBef>
            </a:pPr>
            <a:r>
              <a:rPr b="1" i="1" lang="en-US" sz="1800" strike="noStrike" u="none">
                <a:solidFill>
                  <a:srgbClr val="ffffff"/>
                </a:solidFill>
                <a:effectLst/>
                <a:uFillTx/>
                <a:latin typeface="DejaVu Sans"/>
                <a:ea typeface="DejaVu Sans"/>
              </a:rPr>
              <a:t>Pursuing efforts to limit the temperature increase to 1.5°C</a:t>
            </a:r>
            <a:r>
              <a:rPr b="0" i="1" lang="en-US" sz="1800" strike="noStrike" u="none">
                <a:solidFill>
                  <a:srgbClr val="ffffff"/>
                </a:solidFill>
                <a:effectLst/>
                <a:uFillTx/>
                <a:latin typeface="DejaVu Sans"/>
                <a:ea typeface="DejaVu Sans"/>
              </a:rPr>
              <a:t> above pre-industrial levels, recognizing that this would significantly reduce the risks and impacts of climate change;</a:t>
            </a:r>
            <a:endParaRPr b="0" lang="en-GB" sz="1800" strike="noStrike" u="none">
              <a:solidFill>
                <a:srgbClr val="000000"/>
              </a:solidFill>
              <a:effectLst/>
              <a:uFillTx/>
              <a:latin typeface="Arial"/>
            </a:endParaRPr>
          </a:p>
          <a:p>
            <a:pPr>
              <a:lnSpc>
                <a:spcPct val="100000"/>
              </a:lnSpc>
              <a:spcBef>
                <a:spcPts val="360"/>
              </a:spcBef>
            </a:pPr>
            <a:r>
              <a:rPr b="0" i="1" lang="en-US" sz="1800" strike="noStrike" u="none">
                <a:solidFill>
                  <a:srgbClr val="ffffff"/>
                </a:solidFill>
                <a:effectLst/>
                <a:uFillTx/>
                <a:latin typeface="DejaVu Sans"/>
                <a:ea typeface="DejaVu Sans"/>
              </a:rPr>
              <a:t>Increasing the ability to </a:t>
            </a:r>
            <a:r>
              <a:rPr b="1" i="1" lang="en-US" sz="1800" strike="noStrike" u="none">
                <a:solidFill>
                  <a:srgbClr val="ffffff"/>
                </a:solidFill>
                <a:effectLst/>
                <a:uFillTx/>
                <a:latin typeface="DejaVu Sans"/>
                <a:ea typeface="DejaVu Sans"/>
              </a:rPr>
              <a:t>adapt to the adverse impacts of climate change and foster climate resilience and low greenhouse gas emissions development</a:t>
            </a:r>
            <a:r>
              <a:rPr b="0" i="1" lang="en-US" sz="1800" strike="noStrike" u="none">
                <a:solidFill>
                  <a:srgbClr val="ffffff"/>
                </a:solidFill>
                <a:effectLst/>
                <a:uFillTx/>
                <a:latin typeface="DejaVu Sans"/>
                <a:ea typeface="DejaVu Sans"/>
              </a:rPr>
              <a:t>, in a manner that does not threaten food production; and</a:t>
            </a:r>
            <a:endParaRPr b="0" lang="en-GB" sz="1800" strike="noStrike" u="none">
              <a:solidFill>
                <a:srgbClr val="000000"/>
              </a:solidFill>
              <a:effectLst/>
              <a:uFillTx/>
              <a:latin typeface="Arial"/>
            </a:endParaRPr>
          </a:p>
          <a:p>
            <a:pPr>
              <a:lnSpc>
                <a:spcPct val="100000"/>
              </a:lnSpc>
              <a:spcBef>
                <a:spcPts val="360"/>
              </a:spcBef>
            </a:pPr>
            <a:r>
              <a:rPr b="0" i="1" lang="en-US" sz="1800" strike="noStrike" u="none">
                <a:solidFill>
                  <a:srgbClr val="ffffff"/>
                </a:solidFill>
                <a:effectLst/>
                <a:uFillTx/>
                <a:latin typeface="DejaVu Sans"/>
                <a:ea typeface="DejaVu Sans"/>
              </a:rPr>
              <a:t>Making</a:t>
            </a:r>
            <a:r>
              <a:rPr b="1" i="1" lang="en-US" sz="1800" strike="noStrike" u="none">
                <a:solidFill>
                  <a:srgbClr val="ffffff"/>
                </a:solidFill>
                <a:effectLst/>
                <a:uFillTx/>
                <a:latin typeface="DejaVu Sans"/>
                <a:ea typeface="DejaVu Sans"/>
              </a:rPr>
              <a:t> finance flows</a:t>
            </a:r>
            <a:r>
              <a:rPr b="0" i="1" lang="en-US" sz="1800" strike="noStrike" u="none">
                <a:solidFill>
                  <a:srgbClr val="ffffff"/>
                </a:solidFill>
                <a:effectLst/>
                <a:uFillTx/>
                <a:latin typeface="DejaVu Sans"/>
                <a:ea typeface="DejaVu Sans"/>
              </a:rPr>
              <a:t> consistent with a pathway towards low greenhouse gas emissions and climate-resilient development.</a:t>
            </a:r>
            <a:endParaRPr b="0" lang="en-GB" sz="1800" strike="noStrike" u="none">
              <a:solidFill>
                <a:srgbClr val="000000"/>
              </a:solidFill>
              <a:effectLst/>
              <a:uFillTx/>
              <a:latin typeface="Arial"/>
            </a:endParaRPr>
          </a:p>
        </p:txBody>
      </p:sp>
      <p:sp>
        <p:nvSpPr>
          <p:cNvPr id="509" name="CustomShape 5"/>
          <p:cNvSpPr/>
          <p:nvPr/>
        </p:nvSpPr>
        <p:spPr>
          <a:xfrm>
            <a:off x="263520" y="6411600"/>
            <a:ext cx="1015704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United Nations (2015) – Paris Agreement – https://unfccc.int/sites/default/files/english_paris_agreement.pdf</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511"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12"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2015 – Paris Agreement</a:t>
            </a:r>
            <a:endParaRPr b="0" lang="en-GB" sz="2200" strike="noStrike" u="none">
              <a:solidFill>
                <a:srgbClr val="000000"/>
              </a:solidFill>
              <a:effectLst/>
              <a:uFillTx/>
              <a:latin typeface="Arial"/>
            </a:endParaRPr>
          </a:p>
        </p:txBody>
      </p:sp>
      <p:sp>
        <p:nvSpPr>
          <p:cNvPr id="513" name="CustomShape 4"/>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i="1" lang="en-US" sz="1800" strike="noStrike" u="none">
                <a:solidFill>
                  <a:srgbClr val="000000"/>
                </a:solidFill>
                <a:effectLst/>
                <a:uFillTx/>
                <a:latin typeface="DejaVu Sans"/>
                <a:ea typeface="DejaVu Sans"/>
              </a:rPr>
              <a:t>Reach global peaking of greenhouse gas emissions </a:t>
            </a:r>
            <a:r>
              <a:rPr b="1" i="1" lang="en-US" sz="1800" strike="noStrike" u="none">
                <a:solidFill>
                  <a:srgbClr val="000000"/>
                </a:solidFill>
                <a:effectLst/>
                <a:uFillTx/>
                <a:latin typeface="DejaVu Sans"/>
                <a:ea typeface="DejaVu Sans"/>
              </a:rPr>
              <a:t>as soon as possible</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i="1" lang="en-US" sz="1800" strike="noStrike" u="none">
                <a:solidFill>
                  <a:srgbClr val="000000"/>
                </a:solidFill>
                <a:effectLst/>
                <a:uFillTx/>
                <a:latin typeface="DejaVu Sans"/>
                <a:ea typeface="DejaVu Sans"/>
              </a:rPr>
              <a:t>Holding the increase in the global average temperature </a:t>
            </a:r>
            <a:r>
              <a:rPr b="1" i="1" lang="en-US" sz="1800" strike="noStrike" u="none">
                <a:solidFill>
                  <a:srgbClr val="000000"/>
                </a:solidFill>
                <a:effectLst/>
                <a:uFillTx/>
                <a:latin typeface="DejaVu Sans"/>
                <a:ea typeface="DejaVu Sans"/>
              </a:rPr>
              <a:t>to well below 2°C</a:t>
            </a:r>
            <a:r>
              <a:rPr b="0" i="1" lang="en-US" sz="1800" strike="noStrike" u="none">
                <a:solidFill>
                  <a:srgbClr val="000000"/>
                </a:solidFill>
                <a:effectLst/>
                <a:uFillTx/>
                <a:latin typeface="DejaVu Sans"/>
                <a:ea typeface="DejaVu Sans"/>
              </a:rPr>
              <a:t> above pre-industrial levels </a:t>
            </a:r>
            <a:endParaRPr b="0" lang="en-GB" sz="1800" strike="noStrike" u="none">
              <a:solidFill>
                <a:srgbClr val="000000"/>
              </a:solidFill>
              <a:effectLst/>
              <a:uFillTx/>
              <a:latin typeface="Arial"/>
            </a:endParaRPr>
          </a:p>
          <a:p>
            <a:pPr>
              <a:lnSpc>
                <a:spcPct val="100000"/>
              </a:lnSpc>
              <a:spcBef>
                <a:spcPts val="360"/>
              </a:spcBef>
            </a:pPr>
            <a:r>
              <a:rPr b="1" i="1" lang="en-US" sz="1800" strike="noStrike" u="none">
                <a:solidFill>
                  <a:srgbClr val="ffffff"/>
                </a:solidFill>
                <a:effectLst/>
                <a:uFillTx/>
                <a:latin typeface="DejaVu Sans"/>
                <a:ea typeface="DejaVu Sans"/>
              </a:rPr>
              <a:t>Pursuing efforts to limit the temperature increase to 1.5°C</a:t>
            </a:r>
            <a:r>
              <a:rPr b="0" i="1" lang="en-US" sz="1800" strike="noStrike" u="none">
                <a:solidFill>
                  <a:srgbClr val="ffffff"/>
                </a:solidFill>
                <a:effectLst/>
                <a:uFillTx/>
                <a:latin typeface="DejaVu Sans"/>
                <a:ea typeface="DejaVu Sans"/>
              </a:rPr>
              <a:t> above pre-industrial levels, recognizing that this would significantly reduce the risks and impacts of climate change;</a:t>
            </a:r>
            <a:endParaRPr b="0" lang="en-GB" sz="1800" strike="noStrike" u="none">
              <a:solidFill>
                <a:srgbClr val="000000"/>
              </a:solidFill>
              <a:effectLst/>
              <a:uFillTx/>
              <a:latin typeface="Arial"/>
            </a:endParaRPr>
          </a:p>
          <a:p>
            <a:pPr>
              <a:lnSpc>
                <a:spcPct val="100000"/>
              </a:lnSpc>
              <a:spcBef>
                <a:spcPts val="360"/>
              </a:spcBef>
            </a:pPr>
            <a:r>
              <a:rPr b="0" i="1" lang="en-US" sz="1800" strike="noStrike" u="none">
                <a:solidFill>
                  <a:srgbClr val="ffffff"/>
                </a:solidFill>
                <a:effectLst/>
                <a:uFillTx/>
                <a:latin typeface="DejaVu Sans"/>
                <a:ea typeface="DejaVu Sans"/>
              </a:rPr>
              <a:t>Increasing the ability to </a:t>
            </a:r>
            <a:r>
              <a:rPr b="1" i="1" lang="en-US" sz="1800" strike="noStrike" u="none">
                <a:solidFill>
                  <a:srgbClr val="ffffff"/>
                </a:solidFill>
                <a:effectLst/>
                <a:uFillTx/>
                <a:latin typeface="DejaVu Sans"/>
                <a:ea typeface="DejaVu Sans"/>
              </a:rPr>
              <a:t>adapt to the adverse impacts of climate change and foster climate resilience and low greenhouse gas emissions development</a:t>
            </a:r>
            <a:r>
              <a:rPr b="0" i="1" lang="en-US" sz="1800" strike="noStrike" u="none">
                <a:solidFill>
                  <a:srgbClr val="ffffff"/>
                </a:solidFill>
                <a:effectLst/>
                <a:uFillTx/>
                <a:latin typeface="DejaVu Sans"/>
                <a:ea typeface="DejaVu Sans"/>
              </a:rPr>
              <a:t>, in a manner that does not threaten food production; and</a:t>
            </a:r>
            <a:endParaRPr b="0" lang="en-GB" sz="1800" strike="noStrike" u="none">
              <a:solidFill>
                <a:srgbClr val="000000"/>
              </a:solidFill>
              <a:effectLst/>
              <a:uFillTx/>
              <a:latin typeface="Arial"/>
            </a:endParaRPr>
          </a:p>
          <a:p>
            <a:pPr>
              <a:lnSpc>
                <a:spcPct val="100000"/>
              </a:lnSpc>
              <a:spcBef>
                <a:spcPts val="360"/>
              </a:spcBef>
            </a:pPr>
            <a:r>
              <a:rPr b="0" i="1" lang="en-US" sz="1800" strike="noStrike" u="none">
                <a:solidFill>
                  <a:srgbClr val="ffffff"/>
                </a:solidFill>
                <a:effectLst/>
                <a:uFillTx/>
                <a:latin typeface="DejaVu Sans"/>
                <a:ea typeface="DejaVu Sans"/>
              </a:rPr>
              <a:t>Making</a:t>
            </a:r>
            <a:r>
              <a:rPr b="1" i="1" lang="en-US" sz="1800" strike="noStrike" u="none">
                <a:solidFill>
                  <a:srgbClr val="ffffff"/>
                </a:solidFill>
                <a:effectLst/>
                <a:uFillTx/>
                <a:latin typeface="DejaVu Sans"/>
                <a:ea typeface="DejaVu Sans"/>
              </a:rPr>
              <a:t> finance flows</a:t>
            </a:r>
            <a:r>
              <a:rPr b="0" i="1" lang="en-US" sz="1800" strike="noStrike" u="none">
                <a:solidFill>
                  <a:srgbClr val="ffffff"/>
                </a:solidFill>
                <a:effectLst/>
                <a:uFillTx/>
                <a:latin typeface="DejaVu Sans"/>
                <a:ea typeface="DejaVu Sans"/>
              </a:rPr>
              <a:t> consistent with a pathway towards low greenhouse gas emissions and climate-resilient development.</a:t>
            </a:r>
            <a:endParaRPr b="0" lang="en-GB" sz="1800" strike="noStrike" u="none">
              <a:solidFill>
                <a:srgbClr val="000000"/>
              </a:solidFill>
              <a:effectLst/>
              <a:uFillTx/>
              <a:latin typeface="Arial"/>
            </a:endParaRPr>
          </a:p>
        </p:txBody>
      </p:sp>
      <p:sp>
        <p:nvSpPr>
          <p:cNvPr id="514" name="CustomShape 5"/>
          <p:cNvSpPr/>
          <p:nvPr/>
        </p:nvSpPr>
        <p:spPr>
          <a:xfrm>
            <a:off x="263520" y="6411600"/>
            <a:ext cx="1015704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United Nations (2015) – Paris Agreement – https://unfccc.int/sites/default/files/english_paris_agreement.pdf</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516"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17"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2015 – Paris Agreement</a:t>
            </a:r>
            <a:endParaRPr b="0" lang="en-GB" sz="2200" strike="noStrike" u="none">
              <a:solidFill>
                <a:srgbClr val="000000"/>
              </a:solidFill>
              <a:effectLst/>
              <a:uFillTx/>
              <a:latin typeface="Arial"/>
            </a:endParaRPr>
          </a:p>
        </p:txBody>
      </p:sp>
      <p:sp>
        <p:nvSpPr>
          <p:cNvPr id="518" name="CustomShape 4"/>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i="1" lang="en-US" sz="1800" strike="noStrike" u="none">
                <a:solidFill>
                  <a:srgbClr val="000000"/>
                </a:solidFill>
                <a:effectLst/>
                <a:uFillTx/>
                <a:latin typeface="DejaVu Sans"/>
                <a:ea typeface="DejaVu Sans"/>
              </a:rPr>
              <a:t>Reach global peaking of greenhouse gas emissions </a:t>
            </a:r>
            <a:r>
              <a:rPr b="1" i="1" lang="en-US" sz="1800" strike="noStrike" u="none">
                <a:solidFill>
                  <a:srgbClr val="000000"/>
                </a:solidFill>
                <a:effectLst/>
                <a:uFillTx/>
                <a:latin typeface="DejaVu Sans"/>
                <a:ea typeface="DejaVu Sans"/>
              </a:rPr>
              <a:t>as soon as possible</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i="1" lang="en-US" sz="1800" strike="noStrike" u="none">
                <a:solidFill>
                  <a:srgbClr val="000000"/>
                </a:solidFill>
                <a:effectLst/>
                <a:uFillTx/>
                <a:latin typeface="DejaVu Sans"/>
                <a:ea typeface="DejaVu Sans"/>
              </a:rPr>
              <a:t>Holding the increase in the global average temperature </a:t>
            </a:r>
            <a:r>
              <a:rPr b="1" i="1" lang="en-US" sz="1800" strike="noStrike" u="none">
                <a:solidFill>
                  <a:srgbClr val="000000"/>
                </a:solidFill>
                <a:effectLst/>
                <a:uFillTx/>
                <a:latin typeface="DejaVu Sans"/>
                <a:ea typeface="DejaVu Sans"/>
              </a:rPr>
              <a:t>to well below 2°C</a:t>
            </a:r>
            <a:r>
              <a:rPr b="0" i="1" lang="en-US" sz="1800" strike="noStrike" u="none">
                <a:solidFill>
                  <a:srgbClr val="000000"/>
                </a:solidFill>
                <a:effectLst/>
                <a:uFillTx/>
                <a:latin typeface="DejaVu Sans"/>
                <a:ea typeface="DejaVu Sans"/>
              </a:rPr>
              <a:t> above pre-industrial levels </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1" i="1" lang="en-US" sz="1800" strike="noStrike" u="none">
                <a:solidFill>
                  <a:srgbClr val="000000"/>
                </a:solidFill>
                <a:effectLst/>
                <a:uFillTx/>
                <a:latin typeface="DejaVu Sans"/>
                <a:ea typeface="DejaVu Sans"/>
              </a:rPr>
              <a:t>Pursuing efforts to limit the temperature increase to 1.5°C</a:t>
            </a:r>
            <a:r>
              <a:rPr b="0" i="1" lang="en-US" sz="1800" strike="noStrike" u="none">
                <a:solidFill>
                  <a:srgbClr val="000000"/>
                </a:solidFill>
                <a:effectLst/>
                <a:uFillTx/>
                <a:latin typeface="DejaVu Sans"/>
                <a:ea typeface="DejaVu Sans"/>
              </a:rPr>
              <a:t> above pre-industrial levels, recognizing that this would significantly reduce the risks and impacts of climate change;</a:t>
            </a:r>
            <a:endParaRPr b="0" lang="en-GB" sz="1800" strike="noStrike" u="none">
              <a:solidFill>
                <a:srgbClr val="000000"/>
              </a:solidFill>
              <a:effectLst/>
              <a:uFillTx/>
              <a:latin typeface="Arial"/>
            </a:endParaRPr>
          </a:p>
          <a:p>
            <a:pPr>
              <a:lnSpc>
                <a:spcPct val="100000"/>
              </a:lnSpc>
              <a:spcBef>
                <a:spcPts val="360"/>
              </a:spcBef>
            </a:pPr>
            <a:r>
              <a:rPr b="0" i="1" lang="en-US" sz="1800" strike="noStrike" u="none">
                <a:solidFill>
                  <a:srgbClr val="ffffff"/>
                </a:solidFill>
                <a:effectLst/>
                <a:uFillTx/>
                <a:latin typeface="DejaVu Sans"/>
                <a:ea typeface="DejaVu Sans"/>
              </a:rPr>
              <a:t>Increasing the ability to </a:t>
            </a:r>
            <a:r>
              <a:rPr b="1" i="1" lang="en-US" sz="1800" strike="noStrike" u="none">
                <a:solidFill>
                  <a:srgbClr val="ffffff"/>
                </a:solidFill>
                <a:effectLst/>
                <a:uFillTx/>
                <a:latin typeface="DejaVu Sans"/>
                <a:ea typeface="DejaVu Sans"/>
              </a:rPr>
              <a:t>adapt to the adverse impacts of climate change and foster climate resilience and low greenhouse gas emissions development</a:t>
            </a:r>
            <a:r>
              <a:rPr b="0" i="1" lang="en-US" sz="1800" strike="noStrike" u="none">
                <a:solidFill>
                  <a:srgbClr val="ffffff"/>
                </a:solidFill>
                <a:effectLst/>
                <a:uFillTx/>
                <a:latin typeface="DejaVu Sans"/>
                <a:ea typeface="DejaVu Sans"/>
              </a:rPr>
              <a:t>, in a manner that does not threaten food production; and</a:t>
            </a:r>
            <a:endParaRPr b="0" lang="en-GB" sz="1800" strike="noStrike" u="none">
              <a:solidFill>
                <a:srgbClr val="000000"/>
              </a:solidFill>
              <a:effectLst/>
              <a:uFillTx/>
              <a:latin typeface="Arial"/>
            </a:endParaRPr>
          </a:p>
          <a:p>
            <a:pPr>
              <a:lnSpc>
                <a:spcPct val="100000"/>
              </a:lnSpc>
              <a:spcBef>
                <a:spcPts val="360"/>
              </a:spcBef>
            </a:pPr>
            <a:r>
              <a:rPr b="0" i="1" lang="en-US" sz="1800" strike="noStrike" u="none">
                <a:solidFill>
                  <a:srgbClr val="ffffff"/>
                </a:solidFill>
                <a:effectLst/>
                <a:uFillTx/>
                <a:latin typeface="DejaVu Sans"/>
                <a:ea typeface="DejaVu Sans"/>
              </a:rPr>
              <a:t>Making</a:t>
            </a:r>
            <a:r>
              <a:rPr b="1" i="1" lang="en-US" sz="1800" strike="noStrike" u="none">
                <a:solidFill>
                  <a:srgbClr val="ffffff"/>
                </a:solidFill>
                <a:effectLst/>
                <a:uFillTx/>
                <a:latin typeface="DejaVu Sans"/>
                <a:ea typeface="DejaVu Sans"/>
              </a:rPr>
              <a:t> finance flows</a:t>
            </a:r>
            <a:r>
              <a:rPr b="0" i="1" lang="en-US" sz="1800" strike="noStrike" u="none">
                <a:solidFill>
                  <a:srgbClr val="ffffff"/>
                </a:solidFill>
                <a:effectLst/>
                <a:uFillTx/>
                <a:latin typeface="DejaVu Sans"/>
                <a:ea typeface="DejaVu Sans"/>
              </a:rPr>
              <a:t> consistent with a pathway towards low greenhouse gas emissions and climate-resilient development.</a:t>
            </a:r>
            <a:endParaRPr b="0" lang="en-GB" sz="1800" strike="noStrike" u="none">
              <a:solidFill>
                <a:srgbClr val="000000"/>
              </a:solidFill>
              <a:effectLst/>
              <a:uFillTx/>
              <a:latin typeface="Arial"/>
            </a:endParaRPr>
          </a:p>
        </p:txBody>
      </p:sp>
      <p:sp>
        <p:nvSpPr>
          <p:cNvPr id="519" name="CustomShape 5"/>
          <p:cNvSpPr/>
          <p:nvPr/>
        </p:nvSpPr>
        <p:spPr>
          <a:xfrm>
            <a:off x="263520" y="6411600"/>
            <a:ext cx="1015704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United Nations (2015) – Paris Agreement – https://unfccc.int/sites/default/files/english_paris_agreement.pdf</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521"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22"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2015 – Paris Agreement</a:t>
            </a:r>
            <a:endParaRPr b="0" lang="en-GB" sz="2200" strike="noStrike" u="none">
              <a:solidFill>
                <a:srgbClr val="000000"/>
              </a:solidFill>
              <a:effectLst/>
              <a:uFillTx/>
              <a:latin typeface="Arial"/>
            </a:endParaRPr>
          </a:p>
        </p:txBody>
      </p:sp>
      <p:sp>
        <p:nvSpPr>
          <p:cNvPr id="523" name="CustomShape 4"/>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i="1" lang="en-US" sz="1800" strike="noStrike" u="none">
                <a:solidFill>
                  <a:srgbClr val="000000"/>
                </a:solidFill>
                <a:effectLst/>
                <a:uFillTx/>
                <a:latin typeface="DejaVu Sans"/>
                <a:ea typeface="DejaVu Sans"/>
              </a:rPr>
              <a:t>Reach global peaking of greenhouse gas emissions </a:t>
            </a:r>
            <a:r>
              <a:rPr b="1" i="1" lang="en-US" sz="1800" strike="noStrike" u="none">
                <a:solidFill>
                  <a:srgbClr val="000000"/>
                </a:solidFill>
                <a:effectLst/>
                <a:uFillTx/>
                <a:latin typeface="DejaVu Sans"/>
                <a:ea typeface="DejaVu Sans"/>
              </a:rPr>
              <a:t>as soon as possible</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i="1" lang="en-US" sz="1800" strike="noStrike" u="none">
                <a:solidFill>
                  <a:srgbClr val="000000"/>
                </a:solidFill>
                <a:effectLst/>
                <a:uFillTx/>
                <a:latin typeface="DejaVu Sans"/>
                <a:ea typeface="DejaVu Sans"/>
              </a:rPr>
              <a:t>Holding the increase in the global average temperature </a:t>
            </a:r>
            <a:r>
              <a:rPr b="1" i="1" lang="en-US" sz="1800" strike="noStrike" u="none">
                <a:solidFill>
                  <a:srgbClr val="000000"/>
                </a:solidFill>
                <a:effectLst/>
                <a:uFillTx/>
                <a:latin typeface="DejaVu Sans"/>
                <a:ea typeface="DejaVu Sans"/>
              </a:rPr>
              <a:t>to well below 2°C</a:t>
            </a:r>
            <a:r>
              <a:rPr b="0" i="1" lang="en-US" sz="1800" strike="noStrike" u="none">
                <a:solidFill>
                  <a:srgbClr val="000000"/>
                </a:solidFill>
                <a:effectLst/>
                <a:uFillTx/>
                <a:latin typeface="DejaVu Sans"/>
                <a:ea typeface="DejaVu Sans"/>
              </a:rPr>
              <a:t> above pre-industrial levels </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1" i="1" lang="en-US" sz="1800" strike="noStrike" u="none">
                <a:solidFill>
                  <a:srgbClr val="000000"/>
                </a:solidFill>
                <a:effectLst/>
                <a:uFillTx/>
                <a:latin typeface="DejaVu Sans"/>
                <a:ea typeface="DejaVu Sans"/>
              </a:rPr>
              <a:t>Pursuing efforts to limit the temperature increase to 1.5°C</a:t>
            </a:r>
            <a:r>
              <a:rPr b="0" i="1" lang="en-US" sz="1800" strike="noStrike" u="none">
                <a:solidFill>
                  <a:srgbClr val="000000"/>
                </a:solidFill>
                <a:effectLst/>
                <a:uFillTx/>
                <a:latin typeface="DejaVu Sans"/>
                <a:ea typeface="DejaVu Sans"/>
              </a:rPr>
              <a:t> above pre-industrial levels, recognizing that this would significantly reduce the risks and impacts of climate change;</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i="1" lang="en-US" sz="1800" strike="noStrike" u="none">
                <a:solidFill>
                  <a:srgbClr val="000000"/>
                </a:solidFill>
                <a:effectLst/>
                <a:uFillTx/>
                <a:latin typeface="DejaVu Sans"/>
                <a:ea typeface="DejaVu Sans"/>
              </a:rPr>
              <a:t>Increasing the ability to </a:t>
            </a:r>
            <a:r>
              <a:rPr b="1" i="1" lang="en-US" sz="1800" strike="noStrike" u="none">
                <a:solidFill>
                  <a:srgbClr val="000000"/>
                </a:solidFill>
                <a:effectLst/>
                <a:uFillTx/>
                <a:latin typeface="DejaVu Sans"/>
                <a:ea typeface="DejaVu Sans"/>
              </a:rPr>
              <a:t>adapt to the adverse impacts of climate change and foster climate resilience and low greenhouse gas emissions development</a:t>
            </a:r>
            <a:r>
              <a:rPr b="0" i="1" lang="en-US" sz="1800" strike="noStrike" u="none">
                <a:solidFill>
                  <a:srgbClr val="000000"/>
                </a:solidFill>
                <a:effectLst/>
                <a:uFillTx/>
                <a:latin typeface="DejaVu Sans"/>
                <a:ea typeface="DejaVu Sans"/>
              </a:rPr>
              <a:t>, in a manner that does not threaten food production; and</a:t>
            </a:r>
            <a:endParaRPr b="0" lang="en-GB" sz="1800" strike="noStrike" u="none">
              <a:solidFill>
                <a:srgbClr val="000000"/>
              </a:solidFill>
              <a:effectLst/>
              <a:uFillTx/>
              <a:latin typeface="Arial"/>
            </a:endParaRPr>
          </a:p>
          <a:p>
            <a:pPr>
              <a:lnSpc>
                <a:spcPct val="100000"/>
              </a:lnSpc>
              <a:spcBef>
                <a:spcPts val="360"/>
              </a:spcBef>
            </a:pPr>
            <a:r>
              <a:rPr b="0" i="1" lang="en-US" sz="1800" strike="noStrike" u="none">
                <a:solidFill>
                  <a:srgbClr val="ffffff"/>
                </a:solidFill>
                <a:effectLst/>
                <a:uFillTx/>
                <a:latin typeface="DejaVu Sans"/>
                <a:ea typeface="DejaVu Sans"/>
              </a:rPr>
              <a:t>Making</a:t>
            </a:r>
            <a:r>
              <a:rPr b="1" i="1" lang="en-US" sz="1800" strike="noStrike" u="none">
                <a:solidFill>
                  <a:srgbClr val="ffffff"/>
                </a:solidFill>
                <a:effectLst/>
                <a:uFillTx/>
                <a:latin typeface="DejaVu Sans"/>
                <a:ea typeface="DejaVu Sans"/>
              </a:rPr>
              <a:t> finance flows</a:t>
            </a:r>
            <a:r>
              <a:rPr b="0" i="1" lang="en-US" sz="1800" strike="noStrike" u="none">
                <a:solidFill>
                  <a:srgbClr val="ffffff"/>
                </a:solidFill>
                <a:effectLst/>
                <a:uFillTx/>
                <a:latin typeface="DejaVu Sans"/>
                <a:ea typeface="DejaVu Sans"/>
              </a:rPr>
              <a:t> consistent with a pathway towards low greenhouse gas emissions and climate-resilient development.</a:t>
            </a:r>
            <a:endParaRPr b="0" lang="en-GB" sz="1800" strike="noStrike" u="none">
              <a:solidFill>
                <a:srgbClr val="000000"/>
              </a:solidFill>
              <a:effectLst/>
              <a:uFillTx/>
              <a:latin typeface="Arial"/>
            </a:endParaRPr>
          </a:p>
        </p:txBody>
      </p:sp>
      <p:sp>
        <p:nvSpPr>
          <p:cNvPr id="524" name="CustomShape 5"/>
          <p:cNvSpPr/>
          <p:nvPr/>
        </p:nvSpPr>
        <p:spPr>
          <a:xfrm>
            <a:off x="263520" y="6411600"/>
            <a:ext cx="1015704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United Nations (2015) – Paris Agreement – https://unfccc.int/sites/default/files/english_paris_agreement.pdf</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8"/>
          <p:cNvSpPr/>
          <p:nvPr/>
        </p:nvSpPr>
        <p:spPr>
          <a:xfrm>
            <a:off x="335520" y="4406760"/>
            <a:ext cx="10734840" cy="1343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trike="noStrike" u="none" cap="all">
                <a:solidFill>
                  <a:srgbClr val="008c4f"/>
                </a:solidFill>
                <a:effectLst/>
                <a:uFillTx/>
                <a:latin typeface="Arial Unicode MS"/>
                <a:ea typeface="DejaVu Sans"/>
              </a:rPr>
              <a:t>Sustainable Development Goals</a:t>
            </a:r>
            <a:endParaRPr b="0" lang="en-GB" sz="3000" strike="noStrike" u="none">
              <a:solidFill>
                <a:srgbClr val="000000"/>
              </a:solidFill>
              <a:effectLst/>
              <a:uFillTx/>
              <a:latin typeface="Arial"/>
            </a:endParaRPr>
          </a:p>
        </p:txBody>
      </p:sp>
      <p:sp>
        <p:nvSpPr>
          <p:cNvPr id="405" name="CustomShape 8"/>
          <p:cNvSpPr/>
          <p:nvPr/>
        </p:nvSpPr>
        <p:spPr>
          <a:xfrm>
            <a:off x="335520" y="2906640"/>
            <a:ext cx="10734840" cy="148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526"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27"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2015 – Paris Agreement</a:t>
            </a:r>
            <a:endParaRPr b="0" lang="en-GB" sz="2200" strike="noStrike" u="none">
              <a:solidFill>
                <a:srgbClr val="000000"/>
              </a:solidFill>
              <a:effectLst/>
              <a:uFillTx/>
              <a:latin typeface="Arial"/>
            </a:endParaRPr>
          </a:p>
        </p:txBody>
      </p:sp>
      <p:sp>
        <p:nvSpPr>
          <p:cNvPr id="528" name="CustomShape 4"/>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i="1" lang="en-US" sz="1800" strike="noStrike" u="none">
                <a:solidFill>
                  <a:srgbClr val="000000"/>
                </a:solidFill>
                <a:effectLst/>
                <a:uFillTx/>
                <a:latin typeface="DejaVu Sans"/>
                <a:ea typeface="DejaVu Sans"/>
              </a:rPr>
              <a:t>Reach global peaking of greenhouse gas emissions </a:t>
            </a:r>
            <a:r>
              <a:rPr b="1" i="1" lang="en-US" sz="1800" strike="noStrike" u="none">
                <a:solidFill>
                  <a:srgbClr val="000000"/>
                </a:solidFill>
                <a:effectLst/>
                <a:uFillTx/>
                <a:latin typeface="DejaVu Sans"/>
                <a:ea typeface="DejaVu Sans"/>
              </a:rPr>
              <a:t>as soon as possible</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i="1" lang="en-US" sz="1800" strike="noStrike" u="none">
                <a:solidFill>
                  <a:srgbClr val="000000"/>
                </a:solidFill>
                <a:effectLst/>
                <a:uFillTx/>
                <a:latin typeface="DejaVu Sans"/>
                <a:ea typeface="DejaVu Sans"/>
              </a:rPr>
              <a:t>Holding the increase in the global average temperature </a:t>
            </a:r>
            <a:r>
              <a:rPr b="1" i="1" lang="en-US" sz="1800" strike="noStrike" u="none">
                <a:solidFill>
                  <a:srgbClr val="000000"/>
                </a:solidFill>
                <a:effectLst/>
                <a:uFillTx/>
                <a:latin typeface="DejaVu Sans"/>
                <a:ea typeface="DejaVu Sans"/>
              </a:rPr>
              <a:t>to well below 2°C</a:t>
            </a:r>
            <a:r>
              <a:rPr b="0" i="1" lang="en-US" sz="1800" strike="noStrike" u="none">
                <a:solidFill>
                  <a:srgbClr val="000000"/>
                </a:solidFill>
                <a:effectLst/>
                <a:uFillTx/>
                <a:latin typeface="DejaVu Sans"/>
                <a:ea typeface="DejaVu Sans"/>
              </a:rPr>
              <a:t> above pre-industrial levels </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1" i="1" lang="en-US" sz="1800" strike="noStrike" u="none">
                <a:solidFill>
                  <a:srgbClr val="000000"/>
                </a:solidFill>
                <a:effectLst/>
                <a:uFillTx/>
                <a:latin typeface="DejaVu Sans"/>
                <a:ea typeface="DejaVu Sans"/>
              </a:rPr>
              <a:t>Pursuing efforts to limit the temperature increase to 1.5°C</a:t>
            </a:r>
            <a:r>
              <a:rPr b="0" i="1" lang="en-US" sz="1800" strike="noStrike" u="none">
                <a:solidFill>
                  <a:srgbClr val="000000"/>
                </a:solidFill>
                <a:effectLst/>
                <a:uFillTx/>
                <a:latin typeface="DejaVu Sans"/>
                <a:ea typeface="DejaVu Sans"/>
              </a:rPr>
              <a:t> above pre-industrial levels, recognizing that this would significantly reduce the risks and impacts of climate change;</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i="1" lang="en-US" sz="1800" strike="noStrike" u="none">
                <a:solidFill>
                  <a:srgbClr val="000000"/>
                </a:solidFill>
                <a:effectLst/>
                <a:uFillTx/>
                <a:latin typeface="DejaVu Sans"/>
                <a:ea typeface="DejaVu Sans"/>
              </a:rPr>
              <a:t>Increasing the ability to </a:t>
            </a:r>
            <a:r>
              <a:rPr b="1" i="1" lang="en-US" sz="1800" strike="noStrike" u="none">
                <a:solidFill>
                  <a:srgbClr val="000000"/>
                </a:solidFill>
                <a:effectLst/>
                <a:uFillTx/>
                <a:latin typeface="DejaVu Sans"/>
                <a:ea typeface="DejaVu Sans"/>
              </a:rPr>
              <a:t>adapt to the adverse impacts of climate change and foster climate resilience and low greenhouse gas emissions development</a:t>
            </a:r>
            <a:r>
              <a:rPr b="0" i="1" lang="en-US" sz="1800" strike="noStrike" u="none">
                <a:solidFill>
                  <a:srgbClr val="000000"/>
                </a:solidFill>
                <a:effectLst/>
                <a:uFillTx/>
                <a:latin typeface="DejaVu Sans"/>
                <a:ea typeface="DejaVu Sans"/>
              </a:rPr>
              <a:t>, in a manner that does not threaten food production; and</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i="1" lang="en-US" sz="1800" strike="noStrike" u="none">
                <a:solidFill>
                  <a:srgbClr val="000000"/>
                </a:solidFill>
                <a:effectLst/>
                <a:uFillTx/>
                <a:latin typeface="DejaVu Sans"/>
                <a:ea typeface="DejaVu Sans"/>
              </a:rPr>
              <a:t>Making</a:t>
            </a:r>
            <a:r>
              <a:rPr b="1" i="1" lang="en-US" sz="1800" strike="noStrike" u="none">
                <a:solidFill>
                  <a:srgbClr val="000000"/>
                </a:solidFill>
                <a:effectLst/>
                <a:uFillTx/>
                <a:latin typeface="DejaVu Sans"/>
                <a:ea typeface="DejaVu Sans"/>
              </a:rPr>
              <a:t> finance flows</a:t>
            </a:r>
            <a:r>
              <a:rPr b="0" i="1" lang="en-US" sz="1800" strike="noStrike" u="none">
                <a:solidFill>
                  <a:srgbClr val="000000"/>
                </a:solidFill>
                <a:effectLst/>
                <a:uFillTx/>
                <a:latin typeface="DejaVu Sans"/>
                <a:ea typeface="DejaVu Sans"/>
              </a:rPr>
              <a:t> consistent with a pathway towards low greenhouse gas emissions and climate-resilient development.</a:t>
            </a:r>
            <a:endParaRPr b="0" lang="en-GB" sz="1800" strike="noStrike" u="none">
              <a:solidFill>
                <a:srgbClr val="000000"/>
              </a:solidFill>
              <a:effectLst/>
              <a:uFillTx/>
              <a:latin typeface="Arial"/>
            </a:endParaRPr>
          </a:p>
        </p:txBody>
      </p:sp>
      <p:sp>
        <p:nvSpPr>
          <p:cNvPr id="529" name="CustomShape 5"/>
          <p:cNvSpPr/>
          <p:nvPr/>
        </p:nvSpPr>
        <p:spPr>
          <a:xfrm>
            <a:off x="263520" y="6411600"/>
            <a:ext cx="1015704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United Nations (2015) – Paris Agreement – https://unfccc.int/sites/default/files/english_paris_agreement.pdf</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531"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32"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2021 – Glasgow Climate Pact</a:t>
            </a:r>
            <a:endParaRPr b="0" lang="en-GB" sz="2200" strike="noStrike" u="none">
              <a:solidFill>
                <a:srgbClr val="000000"/>
              </a:solidFill>
              <a:effectLst/>
              <a:uFillTx/>
              <a:latin typeface="Arial"/>
            </a:endParaRPr>
          </a:p>
        </p:txBody>
      </p:sp>
      <p:sp>
        <p:nvSpPr>
          <p:cNvPr id="533" name="CustomShape 4"/>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1" i="1" lang="en-US" sz="1800" strike="noStrike" u="none">
                <a:solidFill>
                  <a:srgbClr val="000000"/>
                </a:solidFill>
                <a:effectLst/>
                <a:uFillTx/>
                <a:latin typeface="DejaVu Sans"/>
                <a:ea typeface="DejaVu Sans"/>
              </a:rPr>
              <a:t>Reaffirms</a:t>
            </a:r>
            <a:r>
              <a:rPr b="0" i="1" lang="en-US" sz="1800" strike="noStrike" u="none">
                <a:solidFill>
                  <a:srgbClr val="000000"/>
                </a:solidFill>
                <a:effectLst/>
                <a:uFillTx/>
                <a:latin typeface="DejaVu Sans"/>
                <a:ea typeface="DejaVu Sans"/>
              </a:rPr>
              <a:t> the Paris Agreement temperature goal of holding the increase in the global average </a:t>
            </a:r>
            <a:r>
              <a:rPr b="1" i="1" lang="en-US" sz="1800" strike="noStrike" u="none">
                <a:solidFill>
                  <a:srgbClr val="000000"/>
                </a:solidFill>
                <a:effectLst/>
                <a:uFillTx/>
                <a:latin typeface="DejaVu Sans"/>
                <a:ea typeface="DejaVu Sans"/>
              </a:rPr>
              <a:t>temperature to well below 2 °C</a:t>
            </a:r>
            <a:r>
              <a:rPr b="0" i="1" lang="en-US" sz="1800" strike="noStrike" u="none">
                <a:solidFill>
                  <a:srgbClr val="000000"/>
                </a:solidFill>
                <a:effectLst/>
                <a:uFillTx/>
                <a:latin typeface="DejaVu Sans"/>
                <a:ea typeface="DejaVu Sans"/>
              </a:rPr>
              <a:t> above pre-industrial levels and pursuing efforts to limit the temperature increase to 1.5 °C above pre-industrial levels</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i="1" lang="en-US" sz="1800" strike="noStrike" u="none">
                <a:solidFill>
                  <a:srgbClr val="ffffff"/>
                </a:solidFill>
                <a:effectLst/>
                <a:uFillTx/>
                <a:latin typeface="DejaVu Sans"/>
                <a:ea typeface="DejaVu Sans"/>
              </a:rPr>
              <a:t>Including accelerating efforts </a:t>
            </a:r>
            <a:r>
              <a:rPr b="1" i="1" lang="en-US" sz="1800" strike="noStrike" u="none">
                <a:solidFill>
                  <a:srgbClr val="ffffff"/>
                </a:solidFill>
                <a:effectLst/>
                <a:uFillTx/>
                <a:latin typeface="DejaVu Sans"/>
                <a:ea typeface="DejaVu Sans"/>
              </a:rPr>
              <a:t>towards the phase-out of unabated coal</a:t>
            </a:r>
            <a:r>
              <a:rPr b="0" i="1" lang="en-US" sz="1800" strike="noStrike" u="none">
                <a:solidFill>
                  <a:srgbClr val="ffffff"/>
                </a:solidFill>
                <a:effectLst/>
                <a:uFillTx/>
                <a:latin typeface="DejaVu Sans"/>
                <a:ea typeface="DejaVu Sans"/>
              </a:rPr>
              <a:t> power and inefficient fossil fuel subsidies</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1" i="1" lang="en-US" sz="1800" strike="noStrike" u="none">
                <a:solidFill>
                  <a:srgbClr val="ffffff"/>
                </a:solidFill>
                <a:effectLst/>
                <a:uFillTx/>
                <a:latin typeface="DejaVu Sans"/>
                <a:ea typeface="DejaVu Sans"/>
              </a:rPr>
              <a:t>Urges developed country</a:t>
            </a:r>
            <a:r>
              <a:rPr b="0" i="1" lang="en-US" sz="1800" strike="noStrike" u="none">
                <a:solidFill>
                  <a:srgbClr val="ffffff"/>
                </a:solidFill>
                <a:effectLst/>
                <a:uFillTx/>
                <a:latin typeface="DejaVu Sans"/>
                <a:ea typeface="DejaVu Sans"/>
              </a:rPr>
              <a:t> Parties to provide enhanced </a:t>
            </a:r>
            <a:r>
              <a:rPr b="1" i="1" lang="en-US" sz="1800" strike="noStrike" u="none">
                <a:solidFill>
                  <a:srgbClr val="ffffff"/>
                </a:solidFill>
                <a:effectLst/>
                <a:uFillTx/>
                <a:latin typeface="DejaVu Sans"/>
                <a:ea typeface="DejaVu Sans"/>
              </a:rPr>
              <a:t>support, including through financial resource</a:t>
            </a:r>
            <a:r>
              <a:rPr b="0" i="1" lang="en-US" sz="1800" strike="noStrike" u="none">
                <a:solidFill>
                  <a:srgbClr val="ffffff"/>
                </a:solidFill>
                <a:effectLst/>
                <a:uFillTx/>
                <a:latin typeface="DejaVu Sans"/>
                <a:ea typeface="DejaVu Sans"/>
              </a:rPr>
              <a:t>s, technology transfer and capacity-building, to assist developing country</a:t>
            </a:r>
            <a:endParaRPr b="0" lang="en-GB" sz="1800" strike="noStrike" u="none">
              <a:solidFill>
                <a:srgbClr val="000000"/>
              </a:solidFill>
              <a:effectLst/>
              <a:uFillTx/>
              <a:latin typeface="Arial"/>
            </a:endParaRPr>
          </a:p>
        </p:txBody>
      </p:sp>
      <p:sp>
        <p:nvSpPr>
          <p:cNvPr id="534" name="CustomShape 5"/>
          <p:cNvSpPr/>
          <p:nvPr/>
        </p:nvSpPr>
        <p:spPr>
          <a:xfrm>
            <a:off x="263520" y="6411600"/>
            <a:ext cx="1015704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United Nations (2021) – Glasgow Climate Pact – https://unfccc.int/sites/default/files/resource/cma2021_L16_adv.pdf</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536"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37"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2021 – Glasgow Climate Pact</a:t>
            </a:r>
            <a:endParaRPr b="0" lang="en-GB" sz="2200" strike="noStrike" u="none">
              <a:solidFill>
                <a:srgbClr val="000000"/>
              </a:solidFill>
              <a:effectLst/>
              <a:uFillTx/>
              <a:latin typeface="Arial"/>
            </a:endParaRPr>
          </a:p>
        </p:txBody>
      </p:sp>
      <p:sp>
        <p:nvSpPr>
          <p:cNvPr id="538" name="CustomShape 4"/>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1" i="1" lang="en-US" sz="1800" strike="noStrike" u="none">
                <a:solidFill>
                  <a:srgbClr val="000000"/>
                </a:solidFill>
                <a:effectLst/>
                <a:uFillTx/>
                <a:latin typeface="DejaVu Sans"/>
                <a:ea typeface="DejaVu Sans"/>
              </a:rPr>
              <a:t>Reaffirms</a:t>
            </a:r>
            <a:r>
              <a:rPr b="0" i="1" lang="en-US" sz="1800" strike="noStrike" u="none">
                <a:solidFill>
                  <a:srgbClr val="000000"/>
                </a:solidFill>
                <a:effectLst/>
                <a:uFillTx/>
                <a:latin typeface="DejaVu Sans"/>
                <a:ea typeface="DejaVu Sans"/>
              </a:rPr>
              <a:t> the Paris Agreement temperature goal of holding the increase in the global average </a:t>
            </a:r>
            <a:r>
              <a:rPr b="1" i="1" lang="en-US" sz="1800" strike="noStrike" u="none">
                <a:solidFill>
                  <a:srgbClr val="000000"/>
                </a:solidFill>
                <a:effectLst/>
                <a:uFillTx/>
                <a:latin typeface="DejaVu Sans"/>
                <a:ea typeface="DejaVu Sans"/>
              </a:rPr>
              <a:t>temperature to well below 2 °C</a:t>
            </a:r>
            <a:r>
              <a:rPr b="0" i="1" lang="en-US" sz="1800" strike="noStrike" u="none">
                <a:solidFill>
                  <a:srgbClr val="000000"/>
                </a:solidFill>
                <a:effectLst/>
                <a:uFillTx/>
                <a:latin typeface="DejaVu Sans"/>
                <a:ea typeface="DejaVu Sans"/>
              </a:rPr>
              <a:t> above pre-industrial levels and pursuing efforts to limit the temperature increase to 1.5 °C above pre-industrial levels</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i="1" lang="en-US" sz="1800" strike="noStrike" u="none">
                <a:solidFill>
                  <a:srgbClr val="000000"/>
                </a:solidFill>
                <a:effectLst/>
                <a:uFillTx/>
                <a:latin typeface="DejaVu Sans"/>
                <a:ea typeface="DejaVu Sans"/>
              </a:rPr>
              <a:t>Including accelerating efforts </a:t>
            </a:r>
            <a:r>
              <a:rPr b="1" i="1" lang="en-US" sz="1800" strike="noStrike" u="none">
                <a:solidFill>
                  <a:srgbClr val="000000"/>
                </a:solidFill>
                <a:effectLst/>
                <a:uFillTx/>
                <a:latin typeface="DejaVu Sans"/>
                <a:ea typeface="DejaVu Sans"/>
              </a:rPr>
              <a:t>towards the phase-out of unabated coal</a:t>
            </a:r>
            <a:r>
              <a:rPr b="0" i="1" lang="en-US" sz="1800" strike="noStrike" u="none">
                <a:solidFill>
                  <a:srgbClr val="000000"/>
                </a:solidFill>
                <a:effectLst/>
                <a:uFillTx/>
                <a:latin typeface="DejaVu Sans"/>
                <a:ea typeface="DejaVu Sans"/>
              </a:rPr>
              <a:t> power and inefficient fossil fuel subsidies</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1" i="1" lang="en-US" sz="1800" strike="noStrike" u="none">
                <a:solidFill>
                  <a:srgbClr val="ffffff"/>
                </a:solidFill>
                <a:effectLst/>
                <a:uFillTx/>
                <a:latin typeface="DejaVu Sans"/>
                <a:ea typeface="DejaVu Sans"/>
              </a:rPr>
              <a:t>Urges developed country</a:t>
            </a:r>
            <a:r>
              <a:rPr b="0" i="1" lang="en-US" sz="1800" strike="noStrike" u="none">
                <a:solidFill>
                  <a:srgbClr val="ffffff"/>
                </a:solidFill>
                <a:effectLst/>
                <a:uFillTx/>
                <a:latin typeface="DejaVu Sans"/>
                <a:ea typeface="DejaVu Sans"/>
              </a:rPr>
              <a:t> Parties to provide enhanced </a:t>
            </a:r>
            <a:r>
              <a:rPr b="1" i="1" lang="en-US" sz="1800" strike="noStrike" u="none">
                <a:solidFill>
                  <a:srgbClr val="ffffff"/>
                </a:solidFill>
                <a:effectLst/>
                <a:uFillTx/>
                <a:latin typeface="DejaVu Sans"/>
                <a:ea typeface="DejaVu Sans"/>
              </a:rPr>
              <a:t>support, including through financial resource</a:t>
            </a:r>
            <a:r>
              <a:rPr b="0" i="1" lang="en-US" sz="1800" strike="noStrike" u="none">
                <a:solidFill>
                  <a:srgbClr val="ffffff"/>
                </a:solidFill>
                <a:effectLst/>
                <a:uFillTx/>
                <a:latin typeface="DejaVu Sans"/>
                <a:ea typeface="DejaVu Sans"/>
              </a:rPr>
              <a:t>s, technology transfer and capacity-building, to assist developing country</a:t>
            </a:r>
            <a:endParaRPr b="0" lang="en-GB" sz="1800" strike="noStrike" u="none">
              <a:solidFill>
                <a:srgbClr val="000000"/>
              </a:solidFill>
              <a:effectLst/>
              <a:uFillTx/>
              <a:latin typeface="Arial"/>
            </a:endParaRPr>
          </a:p>
        </p:txBody>
      </p:sp>
      <p:sp>
        <p:nvSpPr>
          <p:cNvPr id="539" name="CustomShape 5"/>
          <p:cNvSpPr/>
          <p:nvPr/>
        </p:nvSpPr>
        <p:spPr>
          <a:xfrm>
            <a:off x="263520" y="6411600"/>
            <a:ext cx="1015704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United Nations (2021) – Glasgow Climate Pact – https://unfccc.int/sites/default/files/resource/cma2021_L16_adv.pdf</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541"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42"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2021 – Glasgow Climate Pact</a:t>
            </a:r>
            <a:endParaRPr b="0" lang="en-GB" sz="2200" strike="noStrike" u="none">
              <a:solidFill>
                <a:srgbClr val="000000"/>
              </a:solidFill>
              <a:effectLst/>
              <a:uFillTx/>
              <a:latin typeface="Arial"/>
            </a:endParaRPr>
          </a:p>
        </p:txBody>
      </p:sp>
      <p:sp>
        <p:nvSpPr>
          <p:cNvPr id="543" name="CustomShape 4"/>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1" i="1" lang="en-US" sz="1800" strike="noStrike" u="none">
                <a:solidFill>
                  <a:srgbClr val="000000"/>
                </a:solidFill>
                <a:effectLst/>
                <a:uFillTx/>
                <a:latin typeface="DejaVu Sans"/>
                <a:ea typeface="DejaVu Sans"/>
              </a:rPr>
              <a:t>Reaffirms</a:t>
            </a:r>
            <a:r>
              <a:rPr b="0" i="1" lang="en-US" sz="1800" strike="noStrike" u="none">
                <a:solidFill>
                  <a:srgbClr val="000000"/>
                </a:solidFill>
                <a:effectLst/>
                <a:uFillTx/>
                <a:latin typeface="DejaVu Sans"/>
                <a:ea typeface="DejaVu Sans"/>
              </a:rPr>
              <a:t> the Paris Agreement temperature goal of holding the increase in the global average </a:t>
            </a:r>
            <a:r>
              <a:rPr b="1" i="1" lang="en-US" sz="1800" strike="noStrike" u="none">
                <a:solidFill>
                  <a:srgbClr val="000000"/>
                </a:solidFill>
                <a:effectLst/>
                <a:uFillTx/>
                <a:latin typeface="DejaVu Sans"/>
                <a:ea typeface="DejaVu Sans"/>
              </a:rPr>
              <a:t>temperature to well below 2 °C</a:t>
            </a:r>
            <a:r>
              <a:rPr b="0" i="1" lang="en-US" sz="1800" strike="noStrike" u="none">
                <a:solidFill>
                  <a:srgbClr val="000000"/>
                </a:solidFill>
                <a:effectLst/>
                <a:uFillTx/>
                <a:latin typeface="DejaVu Sans"/>
                <a:ea typeface="DejaVu Sans"/>
              </a:rPr>
              <a:t> above pre-industrial levels and pursuing efforts to limit the temperature increase to 1.5 °C above pre-industrial levels</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i="1" lang="en-US" sz="1800" strike="noStrike" u="none">
                <a:solidFill>
                  <a:srgbClr val="000000"/>
                </a:solidFill>
                <a:effectLst/>
                <a:uFillTx/>
                <a:latin typeface="DejaVu Sans"/>
                <a:ea typeface="DejaVu Sans"/>
              </a:rPr>
              <a:t>Including accelerating efforts </a:t>
            </a:r>
            <a:r>
              <a:rPr b="1" i="1" lang="en-US" sz="1800" strike="noStrike" u="none">
                <a:solidFill>
                  <a:srgbClr val="000000"/>
                </a:solidFill>
                <a:effectLst/>
                <a:uFillTx/>
                <a:latin typeface="DejaVu Sans"/>
                <a:ea typeface="DejaVu Sans"/>
              </a:rPr>
              <a:t>towards the phase-out of unabated coal</a:t>
            </a:r>
            <a:r>
              <a:rPr b="0" i="1" lang="en-US" sz="1800" strike="noStrike" u="none">
                <a:solidFill>
                  <a:srgbClr val="000000"/>
                </a:solidFill>
                <a:effectLst/>
                <a:uFillTx/>
                <a:latin typeface="DejaVu Sans"/>
                <a:ea typeface="DejaVu Sans"/>
              </a:rPr>
              <a:t> power and inefficient fossil fuel subsidies</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1" i="1" lang="en-US" sz="1800" strike="noStrike" u="none">
                <a:solidFill>
                  <a:srgbClr val="000000"/>
                </a:solidFill>
                <a:effectLst/>
                <a:uFillTx/>
                <a:latin typeface="DejaVu Sans"/>
                <a:ea typeface="DejaVu Sans"/>
              </a:rPr>
              <a:t>Urges developed country</a:t>
            </a:r>
            <a:r>
              <a:rPr b="0" i="1" lang="en-US" sz="1800" strike="noStrike" u="none">
                <a:solidFill>
                  <a:srgbClr val="000000"/>
                </a:solidFill>
                <a:effectLst/>
                <a:uFillTx/>
                <a:latin typeface="DejaVu Sans"/>
                <a:ea typeface="DejaVu Sans"/>
              </a:rPr>
              <a:t> Parties to provide enhanced </a:t>
            </a:r>
            <a:r>
              <a:rPr b="1" i="1" lang="en-US" sz="1800" strike="noStrike" u="none">
                <a:solidFill>
                  <a:srgbClr val="000000"/>
                </a:solidFill>
                <a:effectLst/>
                <a:uFillTx/>
                <a:latin typeface="DejaVu Sans"/>
                <a:ea typeface="DejaVu Sans"/>
              </a:rPr>
              <a:t>support, including through financial resource</a:t>
            </a:r>
            <a:r>
              <a:rPr b="0" i="1" lang="en-US" sz="1800" strike="noStrike" u="none">
                <a:solidFill>
                  <a:srgbClr val="000000"/>
                </a:solidFill>
                <a:effectLst/>
                <a:uFillTx/>
                <a:latin typeface="DejaVu Sans"/>
                <a:ea typeface="DejaVu Sans"/>
              </a:rPr>
              <a:t>s, technology transfer and capacity-building, to assist developing country</a:t>
            </a:r>
            <a:endParaRPr b="0" lang="en-GB" sz="1800" strike="noStrike" u="none">
              <a:solidFill>
                <a:srgbClr val="000000"/>
              </a:solidFill>
              <a:effectLst/>
              <a:uFillTx/>
              <a:latin typeface="Arial"/>
            </a:endParaRPr>
          </a:p>
        </p:txBody>
      </p:sp>
      <p:sp>
        <p:nvSpPr>
          <p:cNvPr id="544" name="CustomShape 5"/>
          <p:cNvSpPr/>
          <p:nvPr/>
        </p:nvSpPr>
        <p:spPr>
          <a:xfrm>
            <a:off x="263520" y="6411600"/>
            <a:ext cx="1015704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United Nations (2021) – Glasgow Climate Pact – https://unfccc.int/sites/default/files/resource/cma2021_L16_adv.pdf</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546"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47"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2021 – Glasgow Climate Pact</a:t>
            </a:r>
            <a:endParaRPr b="0" lang="en-GB" sz="2200" strike="noStrike" u="none">
              <a:solidFill>
                <a:srgbClr val="000000"/>
              </a:solidFill>
              <a:effectLst/>
              <a:uFillTx/>
              <a:latin typeface="Arial"/>
            </a:endParaRPr>
          </a:p>
        </p:txBody>
      </p:sp>
      <p:sp>
        <p:nvSpPr>
          <p:cNvPr id="548" name="CustomShape 4"/>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140 countries pledged to reach net-zero emissions</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100+ countries pledged to reverse deforestation by 2030</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40+ countries pledged to move away from coal</a:t>
            </a:r>
            <a:endParaRPr b="0" lang="en-GB" sz="1800" strike="noStrike" u="none">
              <a:solidFill>
                <a:srgbClr val="000000"/>
              </a:solidFill>
              <a:effectLst/>
              <a:uFillTx/>
              <a:latin typeface="Arial"/>
            </a:endParaRPr>
          </a:p>
        </p:txBody>
      </p:sp>
      <p:sp>
        <p:nvSpPr>
          <p:cNvPr id="549" name="CustomShape 5"/>
          <p:cNvSpPr/>
          <p:nvPr/>
        </p:nvSpPr>
        <p:spPr>
          <a:xfrm>
            <a:off x="263520" y="6411600"/>
            <a:ext cx="1015704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United Nations (2021) – Glasgow Climate Pact – https://unfccc.int/sites/default/files/resource/cma2021_L16_adv.pdf</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CustomShape 14"/>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551" name="CustomShape 15"/>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52" name="CustomShape 16"/>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2022/23 – COP27/28 (United Nations Climate Change Conference)</a:t>
            </a:r>
            <a:endParaRPr b="0" lang="en-GB" sz="2200" strike="noStrike" u="none">
              <a:solidFill>
                <a:srgbClr val="000000"/>
              </a:solidFill>
              <a:effectLst/>
              <a:uFillTx/>
              <a:latin typeface="Arial"/>
            </a:endParaRPr>
          </a:p>
        </p:txBody>
      </p:sp>
      <p:sp>
        <p:nvSpPr>
          <p:cNvPr id="553" name="CustomShape 17"/>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COP27 in Sharm el-Sheikh, Egypt</a:t>
            </a:r>
            <a:endParaRPr b="0" lang="en-GB" sz="1800" strike="noStrike" u="none">
              <a:solidFill>
                <a:srgbClr val="000000"/>
              </a:solidFill>
              <a:effectLst/>
              <a:uFillTx/>
              <a:latin typeface="Arial"/>
            </a:endParaRPr>
          </a:p>
          <a:p>
            <a:pPr lvl="1" marL="432000" indent="-21600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No relevant results</a:t>
            </a:r>
            <a:endParaRPr b="0" lang="en-GB" sz="1800" strike="noStrike" u="none">
              <a:solidFill>
                <a:srgbClr val="000000"/>
              </a:solidFill>
              <a:effectLst/>
              <a:uFillTx/>
              <a:latin typeface="Arial"/>
            </a:endParaRPr>
          </a:p>
          <a:p>
            <a:pPr lvl="1" marL="432000" indent="-21600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But, more than 600 fossil fuels lobbyists registered to attend</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ffffff"/>
                </a:solidFill>
                <a:effectLst/>
                <a:uFillTx/>
                <a:latin typeface="DejaVu Sans"/>
                <a:ea typeface="DejaVu Sans"/>
              </a:rPr>
              <a:t>COP28 in Dubai</a:t>
            </a:r>
            <a:endParaRPr b="0" lang="en-GB" sz="1800" strike="noStrike" u="none">
              <a:solidFill>
                <a:srgbClr val="000000"/>
              </a:solidFill>
              <a:effectLst/>
              <a:uFillTx/>
              <a:latin typeface="Arial"/>
            </a:endParaRPr>
          </a:p>
          <a:p>
            <a:pPr lvl="1" marL="432000" indent="-216000">
              <a:lnSpc>
                <a:spcPct val="100000"/>
              </a:lnSpc>
              <a:spcBef>
                <a:spcPts val="360"/>
              </a:spcBef>
              <a:buClr>
                <a:srgbClr val="008c4f"/>
              </a:buClr>
              <a:buSzPct val="45000"/>
              <a:buFont typeface="OpenSymbol"/>
              <a:buChar char="—"/>
            </a:pPr>
            <a:r>
              <a:rPr b="0" lang="en-US" sz="1800" strike="noStrike" u="none">
                <a:solidFill>
                  <a:srgbClr val="ffffff"/>
                </a:solidFill>
                <a:effectLst/>
                <a:uFillTx/>
                <a:latin typeface="DejaVu Sans"/>
                <a:ea typeface="DejaVu Sans"/>
              </a:rPr>
              <a:t>Designated president for COP28: Sultan Al Jaber → CEO of Abu Dhabi National Oil Company</a:t>
            </a:r>
            <a:endParaRPr b="0" lang="en-GB" sz="1800" strike="noStrike" u="none">
              <a:solidFill>
                <a:srgbClr val="000000"/>
              </a:solidFill>
              <a:effectLst/>
              <a:uFillTx/>
              <a:latin typeface="Arial"/>
            </a:endParaRPr>
          </a:p>
        </p:txBody>
      </p:sp>
      <p:sp>
        <p:nvSpPr>
          <p:cNvPr id="554" name="CustomShape 22"/>
          <p:cNvSpPr/>
          <p:nvPr/>
        </p:nvSpPr>
        <p:spPr>
          <a:xfrm>
            <a:off x="263520" y="6411600"/>
            <a:ext cx="1015704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Ruth Michaelson | The Guardian (2022) – https://www.theguardian.com/environment/2022/nov/10/big-rise-in-number-of-fossil-fuel-lobbyists-at-cop27-climate-summit</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CustomShape 23"/>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 Short History of Actions on Climate Change </a:t>
            </a:r>
            <a:endParaRPr b="0" lang="en-GB" sz="2400" strike="noStrike" u="none">
              <a:solidFill>
                <a:srgbClr val="000000"/>
              </a:solidFill>
              <a:effectLst/>
              <a:uFillTx/>
              <a:latin typeface="Arial"/>
            </a:endParaRPr>
          </a:p>
        </p:txBody>
      </p:sp>
      <p:sp>
        <p:nvSpPr>
          <p:cNvPr id="556" name="CustomShape 24"/>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57" name="CustomShape 25"/>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2022/23 – COP27/28 (United Nations Climate Change Conference)</a:t>
            </a:r>
            <a:endParaRPr b="0" lang="en-GB" sz="2200" strike="noStrike" u="none">
              <a:solidFill>
                <a:srgbClr val="000000"/>
              </a:solidFill>
              <a:effectLst/>
              <a:uFillTx/>
              <a:latin typeface="Arial"/>
            </a:endParaRPr>
          </a:p>
        </p:txBody>
      </p:sp>
      <p:sp>
        <p:nvSpPr>
          <p:cNvPr id="558" name="CustomShape 26"/>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COP27 in Sharm el-Sheikh, Egypt</a:t>
            </a:r>
            <a:endParaRPr b="0" lang="en-GB" sz="1800" strike="noStrike" u="none">
              <a:solidFill>
                <a:srgbClr val="000000"/>
              </a:solidFill>
              <a:effectLst/>
              <a:uFillTx/>
              <a:latin typeface="Arial"/>
            </a:endParaRPr>
          </a:p>
          <a:p>
            <a:pPr lvl="1" marL="432000" indent="-21600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No relevant results</a:t>
            </a:r>
            <a:endParaRPr b="0" lang="en-GB" sz="1800" strike="noStrike" u="none">
              <a:solidFill>
                <a:srgbClr val="000000"/>
              </a:solidFill>
              <a:effectLst/>
              <a:uFillTx/>
              <a:latin typeface="Arial"/>
            </a:endParaRPr>
          </a:p>
          <a:p>
            <a:pPr lvl="1" marL="432000" indent="-21600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But, more than 600 fossil fuels lobbyists registered to attend</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COP28 in Dubai</a:t>
            </a:r>
            <a:endParaRPr b="0" lang="en-GB" sz="1800" strike="noStrike" u="none">
              <a:solidFill>
                <a:srgbClr val="000000"/>
              </a:solidFill>
              <a:effectLst/>
              <a:uFillTx/>
              <a:latin typeface="Arial"/>
            </a:endParaRPr>
          </a:p>
          <a:p>
            <a:pPr lvl="1" marL="432000" indent="-21600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Designated president for COP28: Sultan Al Jaber → CEO of Abu Dhabi National Oil Company</a:t>
            </a:r>
            <a:endParaRPr b="0" lang="en-GB" sz="1800" strike="noStrike" u="none">
              <a:solidFill>
                <a:srgbClr val="000000"/>
              </a:solidFill>
              <a:effectLst/>
              <a:uFillTx/>
              <a:latin typeface="Arial"/>
            </a:endParaRPr>
          </a:p>
        </p:txBody>
      </p:sp>
      <p:sp>
        <p:nvSpPr>
          <p:cNvPr id="559" name="CustomShape 27"/>
          <p:cNvSpPr/>
          <p:nvPr/>
        </p:nvSpPr>
        <p:spPr>
          <a:xfrm>
            <a:off x="263520" y="6411600"/>
            <a:ext cx="1015704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Ruth Michaelson | The Guardian (2022) – https://www.theguardian.com/environment/2022/nov/10/big-rise-in-number-of-fossil-fuel-lobbyists-at-cop27-climate-summit</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What to expect of COP28?</a:t>
            </a:r>
            <a:endParaRPr b="0" lang="en-GB" sz="2400" strike="noStrike" u="none">
              <a:solidFill>
                <a:srgbClr val="000000"/>
              </a:solidFill>
              <a:effectLst/>
              <a:uFillTx/>
              <a:latin typeface="Arial"/>
            </a:endParaRPr>
          </a:p>
        </p:txBody>
      </p:sp>
      <p:sp>
        <p:nvSpPr>
          <p:cNvPr id="561" name="CustomShape 2"/>
          <p:cNvSpPr/>
          <p:nvPr/>
        </p:nvSpPr>
        <p:spPr>
          <a:xfrm>
            <a:off x="428400" y="1148040"/>
            <a:ext cx="1035180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62" name="CustomShape 3"/>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Bla, bla bla – </a:t>
            </a:r>
            <a:r>
              <a:rPr b="0" lang="en-US" sz="1800" strike="noStrike" u="sng">
                <a:solidFill>
                  <a:srgbClr val="0000ff"/>
                </a:solidFill>
                <a:effectLst/>
                <a:uFillTx/>
                <a:latin typeface="DejaVu Sans"/>
                <a:ea typeface="DejaVu Sans"/>
                <a:hlinkClick r:id="rId1"/>
              </a:rPr>
              <a:t>Link</a:t>
            </a: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CustomShape 1"/>
          <p:cNvSpPr/>
          <p:nvPr/>
        </p:nvSpPr>
        <p:spPr>
          <a:xfrm>
            <a:off x="335520" y="4406760"/>
            <a:ext cx="10734840" cy="1343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trike="noStrike" u="none" cap="all">
                <a:solidFill>
                  <a:srgbClr val="008c4f"/>
                </a:solidFill>
                <a:effectLst/>
                <a:uFillTx/>
                <a:latin typeface="Arial Unicode MS"/>
                <a:ea typeface="DejaVu Sans"/>
              </a:rPr>
              <a:t>Activism</a:t>
            </a:r>
            <a:endParaRPr b="0" lang="en-GB" sz="3000" strike="noStrike" u="none">
              <a:solidFill>
                <a:srgbClr val="000000"/>
              </a:solidFill>
              <a:effectLst/>
              <a:uFillTx/>
              <a:latin typeface="Arial"/>
            </a:endParaRPr>
          </a:p>
        </p:txBody>
      </p:sp>
      <p:sp>
        <p:nvSpPr>
          <p:cNvPr id="564" name="CustomShape 2"/>
          <p:cNvSpPr/>
          <p:nvPr/>
        </p:nvSpPr>
        <p:spPr>
          <a:xfrm>
            <a:off x="335520" y="2906640"/>
            <a:ext cx="10734840" cy="148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Activism</a:t>
            </a:r>
            <a:endParaRPr b="0" lang="en-GB" sz="2400" strike="noStrike" u="none">
              <a:solidFill>
                <a:srgbClr val="000000"/>
              </a:solidFill>
              <a:effectLst/>
              <a:uFillTx/>
              <a:latin typeface="Arial"/>
            </a:endParaRPr>
          </a:p>
        </p:txBody>
      </p:sp>
      <p:sp>
        <p:nvSpPr>
          <p:cNvPr id="566" name="CustomShape 2"/>
          <p:cNvSpPr/>
          <p:nvPr/>
        </p:nvSpPr>
        <p:spPr>
          <a:xfrm>
            <a:off x="42840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Types of Political Protest</a:t>
            </a:r>
            <a:endParaRPr b="0" lang="en-GB" sz="2200" strike="noStrike" u="none">
              <a:solidFill>
                <a:srgbClr val="000000"/>
              </a:solidFill>
              <a:effectLst/>
              <a:uFillTx/>
              <a:latin typeface="Arial"/>
            </a:endParaRPr>
          </a:p>
        </p:txBody>
      </p:sp>
      <p:sp>
        <p:nvSpPr>
          <p:cNvPr id="567" name="CustomShape 3"/>
          <p:cNvSpPr/>
          <p:nvPr/>
        </p:nvSpPr>
        <p:spPr>
          <a:xfrm>
            <a:off x="262080" y="6351480"/>
            <a:ext cx="10883520" cy="656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 A framework for explaining social movements. Dino Bozonelos, Julia Wendt, Charlotte Lee, Jessica Scarffe, Masahiro Omae, Josh Franco, Byran Martin, &amp; Stefan Veldhuis – </a:t>
            </a:r>
            <a:r>
              <a:rPr b="0" lang="en-US" sz="900" strike="noStrike" u="sng">
                <a:solidFill>
                  <a:srgbClr val="0000ff"/>
                </a:solidFill>
                <a:effectLst/>
                <a:uFillTx/>
                <a:latin typeface="Roboto"/>
                <a:ea typeface="Roboto"/>
                <a:hlinkClick r:id="rId1"/>
              </a:rPr>
              <a:t>CC BY-SA 4.0</a:t>
            </a:r>
            <a:r>
              <a:rPr b="0" lang="en-US" sz="900" strike="noStrike" u="none">
                <a:solidFill>
                  <a:srgbClr val="a6a6a6"/>
                </a:solidFill>
                <a:effectLst/>
                <a:uFillTx/>
                <a:latin typeface="Roboto"/>
                <a:ea typeface="Roboto"/>
              </a:rPr>
              <a:t>. https://socialsci.libretexts.org/Courses/Mizzou_Academy/AP_Comparative_Government_and_Politics/09%3A_Collective_Action_and_Social_Movements/9.03%3A_A_framework_for_explaining_social_movements</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 .</a:t>
            </a:r>
            <a:endParaRPr b="0" lang="en-GB" sz="900" strike="noStrike" u="none">
              <a:solidFill>
                <a:srgbClr val="000000"/>
              </a:solidFill>
              <a:effectLst/>
              <a:uFillTx/>
              <a:latin typeface="Arial"/>
            </a:endParaRPr>
          </a:p>
        </p:txBody>
      </p:sp>
      <p:sp>
        <p:nvSpPr>
          <p:cNvPr id="568" name="CustomShape 4"/>
          <p:cNvSpPr/>
          <p:nvPr/>
        </p:nvSpPr>
        <p:spPr>
          <a:xfrm>
            <a:off x="335520" y="1870200"/>
            <a:ext cx="10736280" cy="44222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trike="noStrike" u="none">
              <a:solidFill>
                <a:srgbClr val="000000"/>
              </a:solidFill>
              <a:effectLst/>
              <a:uFillTx/>
              <a:latin typeface="Arial"/>
              <a:ea typeface="DejaVu Sans"/>
            </a:endParaRPr>
          </a:p>
        </p:txBody>
      </p:sp>
      <p:pic>
        <p:nvPicPr>
          <p:cNvPr id="569" name="Grafik 2" descr=""/>
          <p:cNvPicPr/>
          <p:nvPr/>
        </p:nvPicPr>
        <p:blipFill>
          <a:blip r:embed="rId2"/>
          <a:stretch/>
        </p:blipFill>
        <p:spPr>
          <a:xfrm>
            <a:off x="812160" y="1959120"/>
            <a:ext cx="9256680" cy="398592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20"/>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Sustainable Development Goals</a:t>
            </a:r>
            <a:endParaRPr b="0" lang="en-GB" sz="2400" strike="noStrike" u="none">
              <a:solidFill>
                <a:srgbClr val="000000"/>
              </a:solidFill>
              <a:effectLst/>
              <a:uFillTx/>
              <a:latin typeface="Arial"/>
            </a:endParaRPr>
          </a:p>
        </p:txBody>
      </p:sp>
      <p:sp>
        <p:nvSpPr>
          <p:cNvPr id="407" name="CustomShape 21"/>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United Nations</a:t>
            </a:r>
            <a:endParaRPr b="0" lang="en-GB" sz="1800" strike="noStrike" u="none">
              <a:solidFill>
                <a:srgbClr val="000000"/>
              </a:solidFill>
              <a:effectLst/>
              <a:uFillTx/>
              <a:latin typeface="Arial"/>
            </a:endParaRPr>
          </a:p>
          <a:p>
            <a:pPr lvl="1" marL="6523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Largest intergovernmental organization in the world</a:t>
            </a:r>
            <a:endParaRPr b="0" lang="en-GB" sz="1800" strike="noStrike" u="none">
              <a:solidFill>
                <a:srgbClr val="000000"/>
              </a:solidFill>
              <a:effectLst/>
              <a:uFillTx/>
              <a:latin typeface="Arial"/>
            </a:endParaRPr>
          </a:p>
          <a:p>
            <a:pPr lvl="1" marL="6523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193 members</a:t>
            </a:r>
            <a:endParaRPr b="0" lang="en-GB" sz="1800" strike="noStrike" u="none">
              <a:solidFill>
                <a:srgbClr val="000000"/>
              </a:solidFill>
              <a:effectLst/>
              <a:uFillTx/>
              <a:latin typeface="Arial"/>
            </a:endParaRPr>
          </a:p>
          <a:p>
            <a:pPr lvl="1" marL="6523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Established in 1945</a:t>
            </a:r>
            <a:endParaRPr b="0" lang="en-GB" sz="1800" strike="noStrike" u="none">
              <a:solidFill>
                <a:srgbClr val="000000"/>
              </a:solidFill>
              <a:effectLst/>
              <a:uFillTx/>
              <a:latin typeface="Arial"/>
            </a:endParaRPr>
          </a:p>
          <a:p>
            <a:pPr lvl="1" marL="6523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Main aims: maintaining international peace, international cooperation</a:t>
            </a:r>
            <a:endParaRPr b="0" lang="en-GB" sz="1800" strike="noStrike" u="none">
              <a:solidFill>
                <a:srgbClr val="000000"/>
              </a:solidFill>
              <a:effectLst/>
              <a:uFillTx/>
              <a:latin typeface="Arial"/>
            </a:endParaRPr>
          </a:p>
          <a:p>
            <a:pPr lvl="1" marL="6523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Organized into six principal bodies and autonomous specialized agencies</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
        <p:nvSpPr>
          <p:cNvPr id="408" name="CustomShape 28"/>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Important Actors</a:t>
            </a:r>
            <a:endParaRPr b="0" lang="en-GB" sz="2200" strike="noStrike" u="none">
              <a:solidFill>
                <a:srgbClr val="000000"/>
              </a:solidFill>
              <a:effectLst/>
              <a:uFillTx/>
              <a:latin typeface="Arial"/>
            </a:endParaRPr>
          </a:p>
        </p:txBody>
      </p:sp>
      <p:sp>
        <p:nvSpPr>
          <p:cNvPr id="409" name="Textfeld 2"/>
          <p:cNvSpPr/>
          <p:nvPr/>
        </p:nvSpPr>
        <p:spPr>
          <a:xfrm>
            <a:off x="1966680" y="4665960"/>
            <a:ext cx="315396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trike="noStrike" u="none">
                <a:solidFill>
                  <a:srgbClr val="000000"/>
                </a:solidFill>
                <a:effectLst/>
                <a:uFillTx/>
                <a:latin typeface="Arial"/>
                <a:ea typeface="DejaVu Sans"/>
              </a:rPr>
              <a:t>e.g. General Assembly, Security Council, UN Secretariat</a:t>
            </a:r>
            <a:endParaRPr b="0" lang="en-GB" sz="1800" strike="noStrike" u="none">
              <a:solidFill>
                <a:srgbClr val="000000"/>
              </a:solidFill>
              <a:effectLst/>
              <a:uFillTx/>
              <a:latin typeface="Arial"/>
            </a:endParaRPr>
          </a:p>
        </p:txBody>
      </p:sp>
      <p:sp>
        <p:nvSpPr>
          <p:cNvPr id="410" name="Textfeld 3"/>
          <p:cNvSpPr/>
          <p:nvPr/>
        </p:nvSpPr>
        <p:spPr>
          <a:xfrm>
            <a:off x="6317280" y="4665960"/>
            <a:ext cx="425916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trike="noStrike" u="none">
                <a:solidFill>
                  <a:srgbClr val="000000"/>
                </a:solidFill>
                <a:effectLst/>
                <a:uFillTx/>
                <a:latin typeface="Arial"/>
                <a:ea typeface="DejaVu Sans"/>
              </a:rPr>
              <a:t>e.g. World Health Organization (WHO), World Bank Group (WBG), Food and Agriculture Organization (FAO)</a:t>
            </a:r>
            <a:endParaRPr b="0" lang="en-GB" sz="1800" strike="noStrike" u="none">
              <a:solidFill>
                <a:srgbClr val="000000"/>
              </a:solidFill>
              <a:effectLst/>
              <a:uFillTx/>
              <a:latin typeface="Arial"/>
            </a:endParaRPr>
          </a:p>
        </p:txBody>
      </p:sp>
      <p:sp>
        <p:nvSpPr>
          <p:cNvPr id="411" name="Pfeil: nach rechts 1"/>
          <p:cNvSpPr/>
          <p:nvPr/>
        </p:nvSpPr>
        <p:spPr>
          <a:xfrm rot="5400000">
            <a:off x="2827800" y="4343400"/>
            <a:ext cx="341280" cy="320760"/>
          </a:xfrm>
          <a:prstGeom prst="rightArrow">
            <a:avLst>
              <a:gd name="adj1" fmla="val 50000"/>
              <a:gd name="adj2" fmla="val 50000"/>
            </a:avLst>
          </a:prstGeom>
          <a:solidFill>
            <a:srgbClr val="ffffff"/>
          </a:solidFill>
          <a:ln>
            <a:solidFill>
              <a:srgbClr val="9bbb59"/>
            </a:solidFill>
          </a:ln>
        </p:spPr>
        <p:style>
          <a:lnRef idx="2">
            <a:schemeClr val="accent3"/>
          </a:lnRef>
          <a:fillRef idx="1">
            <a:schemeClr val="lt1"/>
          </a:fillRef>
          <a:effectRef idx="0">
            <a:schemeClr val="accent3"/>
          </a:effectRef>
          <a:fontRef idx="minor"/>
        </p:style>
        <p:txBody>
          <a:bodyPr lIns="90000" rIns="90000" tIns="45000" bIns="45000" anchor="ctr">
            <a:noAutofit/>
          </a:bodyPr>
          <a:p>
            <a:pPr algn="ctr">
              <a:lnSpc>
                <a:spcPct val="100000"/>
              </a:lnSpc>
            </a:pPr>
            <a:endParaRPr b="0" lang="en-US" sz="1800" strike="noStrike" u="none">
              <a:solidFill>
                <a:schemeClr val="dk1"/>
              </a:solidFill>
              <a:effectLst/>
              <a:uFillTx/>
              <a:latin typeface="Arial"/>
              <a:ea typeface="DejaVu Sans"/>
            </a:endParaRPr>
          </a:p>
        </p:txBody>
      </p:sp>
      <p:sp>
        <p:nvSpPr>
          <p:cNvPr id="412" name="Pfeil: nach rechts 3"/>
          <p:cNvSpPr/>
          <p:nvPr/>
        </p:nvSpPr>
        <p:spPr>
          <a:xfrm rot="5400000">
            <a:off x="7988760" y="4331520"/>
            <a:ext cx="341280" cy="320760"/>
          </a:xfrm>
          <a:prstGeom prst="rightArrow">
            <a:avLst>
              <a:gd name="adj1" fmla="val 50000"/>
              <a:gd name="adj2" fmla="val 50000"/>
            </a:avLst>
          </a:prstGeom>
          <a:solidFill>
            <a:srgbClr val="ffffff"/>
          </a:solidFill>
          <a:ln>
            <a:solidFill>
              <a:srgbClr val="9bbb59"/>
            </a:solidFill>
          </a:ln>
        </p:spPr>
        <p:style>
          <a:lnRef idx="2">
            <a:schemeClr val="accent3"/>
          </a:lnRef>
          <a:fillRef idx="1">
            <a:schemeClr val="lt1"/>
          </a:fillRef>
          <a:effectRef idx="0">
            <a:schemeClr val="accent3"/>
          </a:effectRef>
          <a:fontRef idx="minor"/>
        </p:style>
        <p:txBody>
          <a:bodyPr lIns="90000" rIns="90000" tIns="45000" bIns="45000" anchor="ctr">
            <a:noAutofit/>
          </a:bodyPr>
          <a:p>
            <a:pPr algn="ctr">
              <a:lnSpc>
                <a:spcPct val="100000"/>
              </a:lnSpc>
            </a:pPr>
            <a:endParaRPr b="0" lang="en-US" sz="1800" strike="noStrike" u="none">
              <a:solidFill>
                <a:schemeClr val="dk1"/>
              </a:solidFill>
              <a:effectLst/>
              <a:uFillTx/>
              <a:latin typeface="Arial"/>
              <a:ea typeface="DejaVu Sans"/>
            </a:endParaRPr>
          </a:p>
        </p:txBody>
      </p:sp>
      <p:sp>
        <p:nvSpPr>
          <p:cNvPr id="413" name="CustomShape 29"/>
          <p:cNvSpPr/>
          <p:nvPr/>
        </p:nvSpPr>
        <p:spPr>
          <a:xfrm>
            <a:off x="263520" y="6411600"/>
            <a:ext cx="10736280" cy="363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Flag of the United Nations – designed by Donal McLaughlin, Public domain, via Wikimedia Commons – https://en.wikipedia.org/wiki/Flag_of_the_United_Nations#/media/File:Flag_of_the_United_Nations.svg</a:t>
            </a:r>
            <a:endParaRPr b="0" lang="en-GB" sz="900" strike="noStrike" u="none">
              <a:solidFill>
                <a:srgbClr val="000000"/>
              </a:solidFill>
              <a:effectLst/>
              <a:uFillTx/>
              <a:latin typeface="Arial"/>
            </a:endParaRPr>
          </a:p>
        </p:txBody>
      </p:sp>
      <p:pic>
        <p:nvPicPr>
          <p:cNvPr id="414" name="Grafik 1" descr=""/>
          <p:cNvPicPr/>
          <p:nvPr/>
        </p:nvPicPr>
        <p:blipFill>
          <a:blip r:embed="rId1"/>
          <a:stretch/>
        </p:blipFill>
        <p:spPr>
          <a:xfrm>
            <a:off x="7997400" y="1515960"/>
            <a:ext cx="2669760" cy="1778040"/>
          </a:xfrm>
          <a:prstGeom prst="rect">
            <a:avLst/>
          </a:prstGeom>
          <a:noFill/>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Activism</a:t>
            </a:r>
            <a:endParaRPr b="0" lang="en-GB" sz="2400" strike="noStrike" u="none">
              <a:solidFill>
                <a:srgbClr val="000000"/>
              </a:solidFill>
              <a:effectLst/>
              <a:uFillTx/>
              <a:latin typeface="Arial"/>
            </a:endParaRPr>
          </a:p>
        </p:txBody>
      </p:sp>
      <p:sp>
        <p:nvSpPr>
          <p:cNvPr id="571" name="CustomShape 2"/>
          <p:cNvSpPr/>
          <p:nvPr/>
        </p:nvSpPr>
        <p:spPr>
          <a:xfrm>
            <a:off x="42840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Fridays for Future </a:t>
            </a:r>
            <a:endParaRPr b="0" lang="en-GB" sz="2200" strike="noStrike" u="none">
              <a:solidFill>
                <a:srgbClr val="000000"/>
              </a:solidFill>
              <a:effectLst/>
              <a:uFillTx/>
              <a:latin typeface="Arial"/>
            </a:endParaRPr>
          </a:p>
        </p:txBody>
      </p:sp>
      <p:pic>
        <p:nvPicPr>
          <p:cNvPr id="572" name="Grafik 267" descr=""/>
          <p:cNvPicPr/>
          <p:nvPr/>
        </p:nvPicPr>
        <p:blipFill>
          <a:blip r:embed="rId1"/>
          <a:stretch/>
        </p:blipFill>
        <p:spPr>
          <a:xfrm>
            <a:off x="2169720" y="1737360"/>
            <a:ext cx="6240600" cy="4639680"/>
          </a:xfrm>
          <a:prstGeom prst="rect">
            <a:avLst/>
          </a:prstGeom>
          <a:noFill/>
          <a:ln w="0">
            <a:noFill/>
          </a:ln>
        </p:spPr>
      </p:pic>
      <p:sp>
        <p:nvSpPr>
          <p:cNvPr id="573" name="CustomShape 3"/>
          <p:cNvSpPr/>
          <p:nvPr/>
        </p:nvSpPr>
        <p:spPr>
          <a:xfrm>
            <a:off x="270000" y="6447600"/>
            <a:ext cx="10883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Frankie Fouganthin (2019) – https://commons.wikimedia.org/wiki/File:Greta_Thunberg_in_School_strike_for_the_climate.jpg – </a:t>
            </a:r>
            <a:r>
              <a:rPr b="0" lang="en-US" sz="900" strike="noStrike" u="sng">
                <a:solidFill>
                  <a:srgbClr val="0000ff"/>
                </a:solidFill>
                <a:effectLst/>
                <a:uFillTx/>
                <a:latin typeface="Roboto"/>
                <a:ea typeface="Roboto"/>
                <a:hlinkClick r:id="rId2"/>
              </a:rPr>
              <a:t>CC BY-SA 4.0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Activism</a:t>
            </a:r>
            <a:endParaRPr b="0" lang="en-GB" sz="2400" strike="noStrike" u="none">
              <a:solidFill>
                <a:srgbClr val="000000"/>
              </a:solidFill>
              <a:effectLst/>
              <a:uFillTx/>
              <a:latin typeface="Arial"/>
            </a:endParaRPr>
          </a:p>
        </p:txBody>
      </p:sp>
      <p:pic>
        <p:nvPicPr>
          <p:cNvPr id="575" name="Grafik 270" descr=""/>
          <p:cNvPicPr/>
          <p:nvPr/>
        </p:nvPicPr>
        <p:blipFill>
          <a:blip r:embed="rId1"/>
          <a:stretch/>
        </p:blipFill>
        <p:spPr>
          <a:xfrm>
            <a:off x="711720" y="1645920"/>
            <a:ext cx="4311000" cy="4681080"/>
          </a:xfrm>
          <a:prstGeom prst="rect">
            <a:avLst/>
          </a:prstGeom>
          <a:noFill/>
          <a:ln w="0">
            <a:noFill/>
          </a:ln>
        </p:spPr>
      </p:pic>
      <p:sp>
        <p:nvSpPr>
          <p:cNvPr id="576" name="CustomShape 2"/>
          <p:cNvSpPr/>
          <p:nvPr/>
        </p:nvSpPr>
        <p:spPr>
          <a:xfrm>
            <a:off x="263520" y="6411600"/>
            <a:ext cx="777492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XR Strategiepapier 2022 – Pusteblumen und Hype. Bilder: Sebastian Höhn, Joe Pohl, Sandra Doneck, Alessandro Brönnimann</a:t>
            </a:r>
            <a:endParaRPr b="0" lang="en-GB" sz="900" strike="noStrike" u="none">
              <a:solidFill>
                <a:srgbClr val="000000"/>
              </a:solidFill>
              <a:effectLst/>
              <a:uFillTx/>
              <a:latin typeface="Arial"/>
            </a:endParaRPr>
          </a:p>
        </p:txBody>
      </p:sp>
      <p:sp>
        <p:nvSpPr>
          <p:cNvPr id="577" name="CustomShape 3"/>
          <p:cNvSpPr/>
          <p:nvPr/>
        </p:nvSpPr>
        <p:spPr>
          <a:xfrm>
            <a:off x="6310800" y="1875960"/>
            <a:ext cx="3741120" cy="2918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trike="noStrike" u="none">
                <a:solidFill>
                  <a:srgbClr val="000000"/>
                </a:solidFill>
                <a:effectLst/>
                <a:uFillTx/>
                <a:latin typeface="DejaVu Sans"/>
                <a:ea typeface="DejaVu Sans"/>
              </a:rPr>
              <a:t>“I am afraid of losing my child to a resource war because of a climate collapse”</a:t>
            </a:r>
            <a:endParaRPr b="0" lang="en-GB" sz="1800" strike="noStrike" u="none">
              <a:solidFill>
                <a:srgbClr val="000000"/>
              </a:solidFill>
              <a:effectLst/>
              <a:uFillTx/>
              <a:latin typeface="Arial"/>
            </a:endParaRPr>
          </a:p>
        </p:txBody>
      </p:sp>
      <p:sp>
        <p:nvSpPr>
          <p:cNvPr id="578" name="CustomShape 4"/>
          <p:cNvSpPr/>
          <p:nvPr/>
        </p:nvSpPr>
        <p:spPr>
          <a:xfrm>
            <a:off x="42840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Extinction Rebellion (XR) </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Activism</a:t>
            </a:r>
            <a:endParaRPr b="0" lang="en-GB" sz="2400" strike="noStrike" u="none">
              <a:solidFill>
                <a:srgbClr val="000000"/>
              </a:solidFill>
              <a:effectLst/>
              <a:uFillTx/>
              <a:latin typeface="Arial"/>
            </a:endParaRPr>
          </a:p>
        </p:txBody>
      </p:sp>
      <p:sp>
        <p:nvSpPr>
          <p:cNvPr id="580" name="CustomShape 2"/>
          <p:cNvSpPr/>
          <p:nvPr/>
        </p:nvSpPr>
        <p:spPr>
          <a:xfrm>
            <a:off x="42840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Extinction Rebellion (XR) </a:t>
            </a:r>
            <a:endParaRPr b="0" lang="en-GB" sz="2200" strike="noStrike" u="none">
              <a:solidFill>
                <a:srgbClr val="000000"/>
              </a:solidFill>
              <a:effectLst/>
              <a:uFillTx/>
              <a:latin typeface="Arial"/>
            </a:endParaRPr>
          </a:p>
        </p:txBody>
      </p:sp>
      <p:sp>
        <p:nvSpPr>
          <p:cNvPr id="581" name="CustomShape 3"/>
          <p:cNvSpPr/>
          <p:nvPr/>
        </p:nvSpPr>
        <p:spPr>
          <a:xfrm>
            <a:off x="270000" y="6447600"/>
            <a:ext cx="10883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Vladimir Morozov (2019) – https://xrbristol.org.uk/2020/04/17/blog-xr-has-sticking-power/ – </a:t>
            </a:r>
            <a:r>
              <a:rPr b="0" lang="en-US" sz="900" strike="noStrike" u="sng">
                <a:solidFill>
                  <a:srgbClr val="0000ff"/>
                </a:solidFill>
                <a:effectLst/>
                <a:uFillTx/>
                <a:latin typeface="Roboto"/>
                <a:ea typeface="Roboto"/>
                <a:hlinkClick r:id="rId1"/>
              </a:rPr>
              <a:t>CC BY-SA 4.0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pic>
        <p:nvPicPr>
          <p:cNvPr id="582" name="Grafik 277" descr=""/>
          <p:cNvPicPr/>
          <p:nvPr/>
        </p:nvPicPr>
        <p:blipFill>
          <a:blip r:embed="rId2"/>
          <a:stretch/>
        </p:blipFill>
        <p:spPr>
          <a:xfrm>
            <a:off x="1949040" y="1587600"/>
            <a:ext cx="7284240" cy="4857840"/>
          </a:xfrm>
          <a:prstGeom prst="rect">
            <a:avLst/>
          </a:prstGeom>
          <a:noFill/>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Activism</a:t>
            </a:r>
            <a:endParaRPr b="0" lang="en-GB" sz="2400" strike="noStrike" u="none">
              <a:solidFill>
                <a:srgbClr val="000000"/>
              </a:solidFill>
              <a:effectLst/>
              <a:uFillTx/>
              <a:latin typeface="Arial"/>
            </a:endParaRPr>
          </a:p>
        </p:txBody>
      </p:sp>
      <p:sp>
        <p:nvSpPr>
          <p:cNvPr id="584" name="CustomShape 2"/>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360"/>
              </a:spcBef>
            </a:pPr>
            <a:r>
              <a:rPr b="0" lang="en-US" sz="1800" strike="noStrike" u="none">
                <a:solidFill>
                  <a:srgbClr val="000000"/>
                </a:solidFill>
                <a:effectLst/>
                <a:uFillTx/>
                <a:latin typeface="DejaVu Sans"/>
                <a:ea typeface="DejaVu Sans"/>
              </a:rPr>
              <a:t>“</a:t>
            </a:r>
            <a:r>
              <a:rPr b="0" i="1" lang="en-US" sz="1800" strike="noStrike" u="none">
                <a:solidFill>
                  <a:srgbClr val="000000"/>
                </a:solidFill>
                <a:effectLst/>
                <a:uFillTx/>
                <a:latin typeface="DejaVu Sans"/>
                <a:ea typeface="DejaVu Sans"/>
              </a:rPr>
              <a:t>Climate activists are sometimes depicted as dangerous radicals, but the truly dangerous radicals are the countries that are increasing the production of fossil fuels.</a:t>
            </a:r>
            <a:r>
              <a:rPr b="0" lang="en-US" sz="1800" strike="noStrike" u="none">
                <a:solidFill>
                  <a:srgbClr val="000000"/>
                </a:solidFill>
                <a:effectLst/>
                <a:uFillTx/>
                <a:latin typeface="DejaVu Sans"/>
                <a:ea typeface="DejaVu Sans"/>
              </a:rPr>
              <a:t>”  </a:t>
            </a:r>
            <a:endParaRPr b="0" lang="en-GB" sz="1800" strike="noStrike" u="none">
              <a:solidFill>
                <a:srgbClr val="000000"/>
              </a:solidFill>
              <a:effectLst/>
              <a:uFillTx/>
              <a:latin typeface="Arial"/>
            </a:endParaRPr>
          </a:p>
          <a:p>
            <a:pPr algn="ctr">
              <a:lnSpc>
                <a:spcPct val="100000"/>
              </a:lnSpc>
              <a:spcBef>
                <a:spcPts val="360"/>
              </a:spcBef>
            </a:pPr>
            <a:r>
              <a:rPr b="1" lang="en-US" sz="1800" strike="noStrike" u="none">
                <a:solidFill>
                  <a:srgbClr val="ffffff"/>
                </a:solidFill>
                <a:effectLst/>
                <a:uFillTx/>
                <a:latin typeface="DejaVu Sans"/>
                <a:ea typeface="DejaVu Sans"/>
              </a:rPr>
              <a:t>United Nations Secretary General Antonio Guterres</a:t>
            </a:r>
            <a:endParaRPr b="0" lang="en-GB" sz="1800" strike="noStrike" u="none">
              <a:solidFill>
                <a:srgbClr val="000000"/>
              </a:solidFill>
              <a:effectLst/>
              <a:uFillTx/>
              <a:latin typeface="Arial"/>
            </a:endParaRPr>
          </a:p>
        </p:txBody>
      </p:sp>
      <p:sp>
        <p:nvSpPr>
          <p:cNvPr id="585" name="CustomShape 3"/>
          <p:cNvSpPr/>
          <p:nvPr/>
        </p:nvSpPr>
        <p:spPr>
          <a:xfrm>
            <a:off x="361080" y="3223800"/>
            <a:ext cx="10785240" cy="1162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Activism</a:t>
            </a:r>
            <a:endParaRPr b="0" lang="en-GB" sz="2400" strike="noStrike" u="none">
              <a:solidFill>
                <a:srgbClr val="000000"/>
              </a:solidFill>
              <a:effectLst/>
              <a:uFillTx/>
              <a:latin typeface="Arial"/>
            </a:endParaRPr>
          </a:p>
        </p:txBody>
      </p:sp>
      <p:sp>
        <p:nvSpPr>
          <p:cNvPr id="587" name="CustomShape 2"/>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360"/>
              </a:spcBef>
            </a:pPr>
            <a:r>
              <a:rPr b="0" lang="en-US" sz="1800" strike="noStrike" u="none">
                <a:solidFill>
                  <a:srgbClr val="000000"/>
                </a:solidFill>
                <a:effectLst/>
                <a:uFillTx/>
                <a:latin typeface="DejaVu Sans"/>
                <a:ea typeface="DejaVu Sans"/>
              </a:rPr>
              <a:t>“</a:t>
            </a:r>
            <a:r>
              <a:rPr b="0" i="1" lang="en-US" sz="1800" strike="noStrike" u="none">
                <a:solidFill>
                  <a:srgbClr val="000000"/>
                </a:solidFill>
                <a:effectLst/>
                <a:uFillTx/>
                <a:latin typeface="DejaVu Sans"/>
                <a:ea typeface="DejaVu Sans"/>
              </a:rPr>
              <a:t>Climate activists are sometimes depicted as dangerous radicals, but the truly dangerous radicals are the countries that are increasing the production of fossil fuels.</a:t>
            </a:r>
            <a:r>
              <a:rPr b="0" lang="en-US" sz="1800" strike="noStrike" u="none">
                <a:solidFill>
                  <a:srgbClr val="000000"/>
                </a:solidFill>
                <a:effectLst/>
                <a:uFillTx/>
                <a:latin typeface="DejaVu Sans"/>
                <a:ea typeface="DejaVu Sans"/>
              </a:rPr>
              <a:t>”  </a:t>
            </a:r>
            <a:endParaRPr b="0" lang="en-GB" sz="1800" strike="noStrike" u="none">
              <a:solidFill>
                <a:srgbClr val="000000"/>
              </a:solidFill>
              <a:effectLst/>
              <a:uFillTx/>
              <a:latin typeface="Arial"/>
            </a:endParaRPr>
          </a:p>
          <a:p>
            <a:pPr algn="ctr">
              <a:lnSpc>
                <a:spcPct val="100000"/>
              </a:lnSpc>
              <a:spcBef>
                <a:spcPts val="360"/>
              </a:spcBef>
            </a:pPr>
            <a:r>
              <a:rPr b="1" lang="en-US" sz="1800" strike="noStrike" u="none">
                <a:solidFill>
                  <a:srgbClr val="000000"/>
                </a:solidFill>
                <a:effectLst/>
                <a:uFillTx/>
                <a:latin typeface="DejaVu Sans"/>
                <a:ea typeface="DejaVu Sans"/>
              </a:rPr>
              <a:t>United Nations Secretary General Antonio Guterres</a:t>
            </a:r>
            <a:endParaRPr b="0" lang="en-GB" sz="1800" strike="noStrike" u="none">
              <a:solidFill>
                <a:srgbClr val="000000"/>
              </a:solidFill>
              <a:effectLst/>
              <a:uFillTx/>
              <a:latin typeface="Arial"/>
            </a:endParaRPr>
          </a:p>
        </p:txBody>
      </p:sp>
      <p:sp>
        <p:nvSpPr>
          <p:cNvPr id="588" name="CustomShape 3"/>
          <p:cNvSpPr/>
          <p:nvPr/>
        </p:nvSpPr>
        <p:spPr>
          <a:xfrm>
            <a:off x="361080" y="3223800"/>
            <a:ext cx="10785240" cy="1162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Activism</a:t>
            </a:r>
            <a:endParaRPr b="0" lang="en-GB" sz="2400" strike="noStrike" u="none">
              <a:solidFill>
                <a:srgbClr val="000000"/>
              </a:solidFill>
              <a:effectLst/>
              <a:uFillTx/>
              <a:latin typeface="Arial"/>
            </a:endParaRPr>
          </a:p>
        </p:txBody>
      </p:sp>
      <p:sp>
        <p:nvSpPr>
          <p:cNvPr id="590" name="CustomShape 2"/>
          <p:cNvSpPr/>
          <p:nvPr/>
        </p:nvSpPr>
        <p:spPr>
          <a:xfrm>
            <a:off x="42840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Extinction Rebellion (XR) </a:t>
            </a:r>
            <a:endParaRPr b="0" lang="en-GB" sz="2200" strike="noStrike" u="none">
              <a:solidFill>
                <a:srgbClr val="000000"/>
              </a:solidFill>
              <a:effectLst/>
              <a:uFillTx/>
              <a:latin typeface="Arial"/>
            </a:endParaRPr>
          </a:p>
        </p:txBody>
      </p:sp>
      <p:sp>
        <p:nvSpPr>
          <p:cNvPr id="591" name="CustomShape 3"/>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Beyond just protesting (Lars Werner): </a:t>
            </a:r>
            <a:r>
              <a:rPr b="0" lang="en-US" sz="1800" strike="noStrike" u="sng">
                <a:solidFill>
                  <a:srgbClr val="0000ff"/>
                </a:solidFill>
                <a:effectLst/>
                <a:uFillTx/>
                <a:latin typeface="DejaVu Sans"/>
                <a:ea typeface="DejaVu Sans"/>
                <a:hlinkClick r:id="rId1"/>
              </a:rPr>
              <a:t>Link</a:t>
            </a:r>
            <a:r>
              <a:rPr b="0" lang="en-US" sz="1800" strike="noStrike" u="none">
                <a:solidFill>
                  <a:srgbClr val="000000"/>
                </a:solidFill>
                <a:effectLst/>
                <a:uFillTx/>
                <a:latin typeface="DejaVu Sans"/>
                <a:ea typeface="DejaVu Sans"/>
              </a:rPr>
              <a:t> </a:t>
            </a: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Activism</a:t>
            </a:r>
            <a:endParaRPr b="0" lang="en-GB" sz="2400" strike="noStrike" u="none">
              <a:solidFill>
                <a:srgbClr val="000000"/>
              </a:solidFill>
              <a:effectLst/>
              <a:uFillTx/>
              <a:latin typeface="Arial"/>
            </a:endParaRPr>
          </a:p>
        </p:txBody>
      </p:sp>
      <p:sp>
        <p:nvSpPr>
          <p:cNvPr id="593" name="CustomShape 2"/>
          <p:cNvSpPr/>
          <p:nvPr/>
        </p:nvSpPr>
        <p:spPr>
          <a:xfrm>
            <a:off x="42840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Last Generation (Letzte Generation)</a:t>
            </a:r>
            <a:endParaRPr b="0" lang="en-GB" sz="2200" strike="noStrike" u="none">
              <a:solidFill>
                <a:srgbClr val="000000"/>
              </a:solidFill>
              <a:effectLst/>
              <a:uFillTx/>
              <a:latin typeface="Arial"/>
            </a:endParaRPr>
          </a:p>
        </p:txBody>
      </p:sp>
      <p:sp>
        <p:nvSpPr>
          <p:cNvPr id="594" name="CustomShape 3"/>
          <p:cNvSpPr/>
          <p:nvPr/>
        </p:nvSpPr>
        <p:spPr>
          <a:xfrm>
            <a:off x="270000" y="6447600"/>
            <a:ext cx="10883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Stefan Müller (2021) – https://www.flickr.com/photos/184802432@N05/51541641486 – </a:t>
            </a:r>
            <a:r>
              <a:rPr b="0" lang="en-US" sz="900" strike="noStrike" u="sng">
                <a:solidFill>
                  <a:srgbClr val="0000ff"/>
                </a:solidFill>
                <a:effectLst/>
                <a:uFillTx/>
                <a:latin typeface="Roboto"/>
                <a:ea typeface="Roboto"/>
                <a:hlinkClick r:id="rId1"/>
              </a:rPr>
              <a:t>CC BY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pic>
        <p:nvPicPr>
          <p:cNvPr id="595" name="Grafik 290" descr=""/>
          <p:cNvPicPr/>
          <p:nvPr/>
        </p:nvPicPr>
        <p:blipFill>
          <a:blip r:embed="rId2"/>
          <a:stretch/>
        </p:blipFill>
        <p:spPr>
          <a:xfrm>
            <a:off x="4473000" y="1828800"/>
            <a:ext cx="6771960" cy="4514040"/>
          </a:xfrm>
          <a:prstGeom prst="rect">
            <a:avLst/>
          </a:prstGeom>
          <a:noFill/>
          <a:ln w="0">
            <a:noFill/>
          </a:ln>
        </p:spPr>
      </p:pic>
      <p:sp>
        <p:nvSpPr>
          <p:cNvPr id="596" name="CustomShape 4"/>
          <p:cNvSpPr/>
          <p:nvPr/>
        </p:nvSpPr>
        <p:spPr>
          <a:xfrm>
            <a:off x="335520" y="1645920"/>
            <a:ext cx="4051440" cy="464652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2021 → before the elections in Germany</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27 days hunger strike (picture day 25) → afterwards Intensive Care Unit</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Together with other climate activists, Jeschke wanted to use this drastic means to draw attention to the climate crisis and achieve a discussion with the candidates for chancellor.</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Olaf Scholz (Chancellor Germany) and Last Generation → </a:t>
            </a:r>
            <a:r>
              <a:rPr b="0" lang="en-US" sz="1800" strike="noStrike" u="sng">
                <a:solidFill>
                  <a:srgbClr val="0000ff"/>
                </a:solidFill>
                <a:effectLst/>
                <a:uFillTx/>
                <a:latin typeface="DejaVu Sans"/>
                <a:ea typeface="DejaVu Sans"/>
                <a:hlinkClick r:id="rId3"/>
              </a:rPr>
              <a:t>Video</a:t>
            </a: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Activism</a:t>
            </a:r>
            <a:endParaRPr b="0" lang="en-GB" sz="2400" strike="noStrike" u="none">
              <a:solidFill>
                <a:srgbClr val="000000"/>
              </a:solidFill>
              <a:effectLst/>
              <a:uFillTx/>
              <a:latin typeface="Arial"/>
            </a:endParaRPr>
          </a:p>
        </p:txBody>
      </p:sp>
      <p:sp>
        <p:nvSpPr>
          <p:cNvPr id="598"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99"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Neubauer, et al. vs. Germany</a:t>
            </a:r>
            <a:endParaRPr b="0" lang="en-GB" sz="2200" strike="noStrike" u="none">
              <a:solidFill>
                <a:srgbClr val="000000"/>
              </a:solidFill>
              <a:effectLst/>
              <a:uFillTx/>
              <a:latin typeface="Arial"/>
            </a:endParaRPr>
          </a:p>
        </p:txBody>
      </p:sp>
      <p:sp>
        <p:nvSpPr>
          <p:cNvPr id="600" name="CustomShape 4"/>
          <p:cNvSpPr/>
          <p:nvPr/>
        </p:nvSpPr>
        <p:spPr>
          <a:xfrm>
            <a:off x="335520" y="1274400"/>
            <a:ext cx="10736280" cy="502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601" name="CustomShape 5"/>
          <p:cNvSpPr/>
          <p:nvPr/>
        </p:nvSpPr>
        <p:spPr>
          <a:xfrm>
            <a:off x="263520" y="6411600"/>
            <a:ext cx="1015704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https://www.germanwatch.org/en/node/20134</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Activism</a:t>
            </a:r>
            <a:endParaRPr b="0" lang="en-GB" sz="2400" strike="noStrike" u="none">
              <a:solidFill>
                <a:srgbClr val="000000"/>
              </a:solidFill>
              <a:effectLst/>
              <a:uFillTx/>
              <a:latin typeface="Arial"/>
            </a:endParaRPr>
          </a:p>
        </p:txBody>
      </p:sp>
      <p:sp>
        <p:nvSpPr>
          <p:cNvPr id="603"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604"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Neubauer, et al. vs. Germany</a:t>
            </a:r>
            <a:endParaRPr b="0" lang="en-GB" sz="2200" strike="noStrike" u="none">
              <a:solidFill>
                <a:srgbClr val="000000"/>
              </a:solidFill>
              <a:effectLst/>
              <a:uFillTx/>
              <a:latin typeface="Arial"/>
            </a:endParaRPr>
          </a:p>
        </p:txBody>
      </p:sp>
      <p:sp>
        <p:nvSpPr>
          <p:cNvPr id="605" name="CustomShape 4"/>
          <p:cNvSpPr/>
          <p:nvPr/>
        </p:nvSpPr>
        <p:spPr>
          <a:xfrm>
            <a:off x="335520" y="127440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Nine young people from Germany sued Germany</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They argue: “</a:t>
            </a:r>
            <a:r>
              <a:rPr b="0" i="1" lang="en-US" sz="1800" strike="noStrike" u="none">
                <a:solidFill>
                  <a:srgbClr val="000000"/>
                </a:solidFill>
                <a:effectLst/>
                <a:uFillTx/>
                <a:latin typeface="DejaVu Sans"/>
                <a:ea typeface="DejaVu Sans"/>
              </a:rPr>
              <a:t>that the goals and measures of the Federal Climate Protection Act are not sufficient to effectively protect their fundamental rights from the consequences of the climate crisis as well as to fulfill the government’s obligations under the Paris Agreement.</a:t>
            </a:r>
            <a:r>
              <a:rPr b="0" lang="en-US" sz="1800" strike="noStrike" u="none">
                <a:solidFill>
                  <a:srgbClr val="000000"/>
                </a:solidFill>
                <a:effectLst/>
                <a:uFillTx/>
                <a:latin typeface="DejaVu Sans"/>
                <a:ea typeface="DejaVu Sans"/>
              </a:rPr>
              <a:t>”</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1" lang="en-US" sz="1800" strike="noStrike" u="none">
                <a:solidFill>
                  <a:srgbClr val="ffffff"/>
                </a:solidFill>
                <a:effectLst/>
                <a:uFillTx/>
                <a:latin typeface="DejaVu Sans"/>
                <a:ea typeface="DejaVu Sans"/>
              </a:rPr>
              <a:t>They won!</a:t>
            </a:r>
            <a:r>
              <a:rPr b="0" lang="en-US" sz="1800" strike="noStrike" u="none">
                <a:solidFill>
                  <a:srgbClr val="ffffff"/>
                </a:solidFill>
                <a:effectLst/>
                <a:uFillTx/>
                <a:latin typeface="DejaVu Sans"/>
                <a:ea typeface="DejaVu Sans"/>
              </a:rPr>
              <a:t> → “</a:t>
            </a:r>
            <a:r>
              <a:rPr b="0" i="1" lang="en-US" sz="1800" strike="noStrike" u="none">
                <a:solidFill>
                  <a:srgbClr val="ffffff"/>
                </a:solidFill>
                <a:effectLst/>
                <a:uFillTx/>
                <a:latin typeface="DejaVu Sans"/>
                <a:ea typeface="DejaVu Sans"/>
              </a:rPr>
              <a:t>Freedoms and fundamental rights are already being violated today by insufficient climate protection. The legislator must adapt the Federal Climate Protection Act by the end of 2022</a:t>
            </a:r>
            <a:r>
              <a:rPr b="0" lang="en-US" sz="1800" strike="noStrike" u="none">
                <a:solidFill>
                  <a:srgbClr val="ffffff"/>
                </a:solidFill>
                <a:effectLst/>
                <a:uFillTx/>
                <a:latin typeface="DejaVu Sans"/>
                <a:ea typeface="DejaVu Sans"/>
              </a:rPr>
              <a:t>”</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ffffff"/>
                </a:solidFill>
                <a:effectLst/>
                <a:uFillTx/>
                <a:latin typeface="DejaVu Sans"/>
                <a:ea typeface="DejaVu Sans"/>
              </a:rPr>
              <a:t>“Climate protection is not nice-to-have,  fair climate protection is a fundamental right, that is now official. A huge success - for everyone and especially for us young people who have been on climate strike for their future for over two years. We will now continue to fight for a 1.5 degree policy that is fair to all generations.” – Luisa Neubauer</a:t>
            </a:r>
            <a:endParaRPr b="0" lang="en-GB" sz="1800" strike="noStrike" u="none">
              <a:solidFill>
                <a:srgbClr val="000000"/>
              </a:solidFill>
              <a:effectLst/>
              <a:uFillTx/>
              <a:latin typeface="Arial"/>
            </a:endParaRPr>
          </a:p>
        </p:txBody>
      </p:sp>
      <p:sp>
        <p:nvSpPr>
          <p:cNvPr id="606" name="CustomShape 5"/>
          <p:cNvSpPr/>
          <p:nvPr/>
        </p:nvSpPr>
        <p:spPr>
          <a:xfrm>
            <a:off x="263520" y="6411600"/>
            <a:ext cx="1015704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https://www.germanwatch.org/en/node/20134</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Activism</a:t>
            </a:r>
            <a:endParaRPr b="0" lang="en-GB" sz="2400" strike="noStrike" u="none">
              <a:solidFill>
                <a:srgbClr val="000000"/>
              </a:solidFill>
              <a:effectLst/>
              <a:uFillTx/>
              <a:latin typeface="Arial"/>
            </a:endParaRPr>
          </a:p>
        </p:txBody>
      </p:sp>
      <p:sp>
        <p:nvSpPr>
          <p:cNvPr id="608"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609" name="CustomShape 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Neubauer, et al. vs. Germany</a:t>
            </a:r>
            <a:endParaRPr b="0" lang="en-GB" sz="2200" strike="noStrike" u="none">
              <a:solidFill>
                <a:srgbClr val="000000"/>
              </a:solidFill>
              <a:effectLst/>
              <a:uFillTx/>
              <a:latin typeface="Arial"/>
            </a:endParaRPr>
          </a:p>
        </p:txBody>
      </p:sp>
      <p:sp>
        <p:nvSpPr>
          <p:cNvPr id="610" name="CustomShape 4"/>
          <p:cNvSpPr/>
          <p:nvPr/>
        </p:nvSpPr>
        <p:spPr>
          <a:xfrm>
            <a:off x="335520" y="127440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Nine young people from Germany sued Germany</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They argue: “</a:t>
            </a:r>
            <a:r>
              <a:rPr b="0" i="1" lang="en-US" sz="1800" strike="noStrike" u="none">
                <a:solidFill>
                  <a:srgbClr val="000000"/>
                </a:solidFill>
                <a:effectLst/>
                <a:uFillTx/>
                <a:latin typeface="DejaVu Sans"/>
                <a:ea typeface="DejaVu Sans"/>
              </a:rPr>
              <a:t>that the goals and measures of the Federal Climate Protection Act are not sufficient to effectively protect their fundamental rights from the consequences of the climate crisis as well as to fulfill the government’s obligations under the Paris Agreement.</a:t>
            </a:r>
            <a:r>
              <a:rPr b="0" lang="en-US" sz="1800" strike="noStrike" u="none">
                <a:solidFill>
                  <a:srgbClr val="000000"/>
                </a:solidFill>
                <a:effectLst/>
                <a:uFillTx/>
                <a:latin typeface="DejaVu Sans"/>
                <a:ea typeface="DejaVu Sans"/>
              </a:rPr>
              <a:t>”</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1" lang="en-US" sz="1800" strike="noStrike" u="none">
                <a:solidFill>
                  <a:srgbClr val="000000"/>
                </a:solidFill>
                <a:effectLst/>
                <a:uFillTx/>
                <a:latin typeface="DejaVu Sans"/>
                <a:ea typeface="DejaVu Sans"/>
              </a:rPr>
              <a:t>They won!</a:t>
            </a:r>
            <a:r>
              <a:rPr b="0" lang="en-US" sz="1800" strike="noStrike" u="none">
                <a:solidFill>
                  <a:srgbClr val="000000"/>
                </a:solidFill>
                <a:effectLst/>
                <a:uFillTx/>
                <a:latin typeface="DejaVu Sans"/>
                <a:ea typeface="DejaVu Sans"/>
              </a:rPr>
              <a:t> → “</a:t>
            </a:r>
            <a:r>
              <a:rPr b="0" i="1" lang="en-US" sz="1800" strike="noStrike" u="none">
                <a:solidFill>
                  <a:srgbClr val="000000"/>
                </a:solidFill>
                <a:effectLst/>
                <a:uFillTx/>
                <a:latin typeface="DejaVu Sans"/>
                <a:ea typeface="DejaVu Sans"/>
              </a:rPr>
              <a:t>Freedoms and fundamental rights are already being violated today by insufficient climate protection. The legislator must adapt the Federal Climate Protection Act by the end of 2022</a:t>
            </a:r>
            <a:r>
              <a:rPr b="0" lang="en-US" sz="1800" strike="noStrike" u="none">
                <a:solidFill>
                  <a:srgbClr val="000000"/>
                </a:solidFill>
                <a:effectLst/>
                <a:uFillTx/>
                <a:latin typeface="DejaVu Sans"/>
                <a:ea typeface="DejaVu Sans"/>
              </a:rPr>
              <a:t>”</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000000"/>
                </a:solidFill>
                <a:effectLst/>
                <a:uFillTx/>
                <a:latin typeface="DejaVu Sans"/>
                <a:ea typeface="DejaVu Sans"/>
              </a:rPr>
              <a:t>“Climate protection is not nice-to-have,  fair climate protection is a fundamental right, that is now official. A huge success - for everyone and especially for us young people who have been on climate strike for their future for over two years. We will now continue to fight for a 1.5 degree policy that is fair to all generations.” – Luisa Neubauer</a:t>
            </a:r>
            <a:endParaRPr b="0" lang="en-GB" sz="1800" strike="noStrike" u="none">
              <a:solidFill>
                <a:srgbClr val="000000"/>
              </a:solidFill>
              <a:effectLst/>
              <a:uFillTx/>
              <a:latin typeface="Arial"/>
            </a:endParaRPr>
          </a:p>
        </p:txBody>
      </p:sp>
      <p:sp>
        <p:nvSpPr>
          <p:cNvPr id="611" name="CustomShape 5"/>
          <p:cNvSpPr/>
          <p:nvPr/>
        </p:nvSpPr>
        <p:spPr>
          <a:xfrm>
            <a:off x="263520" y="6411600"/>
            <a:ext cx="1015704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https://www.germanwatch.org/en/node/20134</a:t>
            </a:r>
            <a:endParaRPr b="0" lang="en-GB" sz="900" strike="noStrike" u="none">
              <a:solidFill>
                <a:srgbClr val="000000"/>
              </a:solidFill>
              <a:effectLst/>
              <a:uFillTx/>
              <a:latin typeface="Arial"/>
            </a:endParaRPr>
          </a:p>
        </p:txBody>
      </p:sp>
      <p:sp>
        <p:nvSpPr>
          <p:cNvPr id="612" name="CustomShape 6"/>
          <p:cNvSpPr/>
          <p:nvPr/>
        </p:nvSpPr>
        <p:spPr>
          <a:xfrm>
            <a:off x="367560" y="4754880"/>
            <a:ext cx="10785240" cy="1453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613" name="CustomShape 7"/>
          <p:cNvSpPr/>
          <p:nvPr/>
        </p:nvSpPr>
        <p:spPr>
          <a:xfrm>
            <a:off x="361080" y="3223440"/>
            <a:ext cx="10785240" cy="1162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3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Sustainable Development Goals</a:t>
            </a:r>
            <a:endParaRPr b="0" lang="en-GB" sz="2400" strike="noStrike" u="none">
              <a:solidFill>
                <a:srgbClr val="000000"/>
              </a:solidFill>
              <a:effectLst/>
              <a:uFillTx/>
              <a:latin typeface="Arial"/>
            </a:endParaRPr>
          </a:p>
        </p:txBody>
      </p:sp>
      <p:sp>
        <p:nvSpPr>
          <p:cNvPr id="416" name="CustomShape 32"/>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Sustainable Development Goals → SDGs</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17 interlinked goals</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Proposed in 2015 by the United Nations General Assembly </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To be achieved by 2030 by all UN member states</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Each goal typically has 8–12 targets, and each target has between 1-4 indicators used to measure progress toward reaching the targets. </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000000"/>
                </a:solidFill>
                <a:effectLst/>
                <a:uFillTx/>
                <a:latin typeface="DejaVu Sans"/>
                <a:ea typeface="DejaVu Sans"/>
              </a:rPr>
              <a:t>“A blueprint to achieve a better and more sustainable future for all people and the world by 2030” – United Nations General Assembly</a:t>
            </a:r>
            <a:endParaRPr b="0" lang="en-GB" sz="1800" strike="noStrike" u="none">
              <a:solidFill>
                <a:srgbClr val="000000"/>
              </a:solidFill>
              <a:effectLst/>
              <a:uFillTx/>
              <a:latin typeface="Arial"/>
            </a:endParaRPr>
          </a:p>
        </p:txBody>
      </p:sp>
      <p:sp>
        <p:nvSpPr>
          <p:cNvPr id="417" name="CustomShape 33"/>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Overview</a:t>
            </a:r>
            <a:endParaRPr b="0" lang="en-GB" sz="2200" strike="noStrike" u="none">
              <a:solidFill>
                <a:srgbClr val="000000"/>
              </a:solidFill>
              <a:effectLst/>
              <a:uFillTx/>
              <a:latin typeface="Arial"/>
            </a:endParaRPr>
          </a:p>
        </p:txBody>
      </p:sp>
      <p:sp>
        <p:nvSpPr>
          <p:cNvPr id="418" name="CustomShape 34"/>
          <p:cNvSpPr/>
          <p:nvPr/>
        </p:nvSpPr>
        <p:spPr>
          <a:xfrm>
            <a:off x="345240" y="4389120"/>
            <a:ext cx="10785240" cy="1361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CustomShape 1"/>
          <p:cNvSpPr/>
          <p:nvPr/>
        </p:nvSpPr>
        <p:spPr>
          <a:xfrm>
            <a:off x="335520" y="4406760"/>
            <a:ext cx="10734840" cy="1343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trike="noStrike" u="none" cap="all">
                <a:solidFill>
                  <a:srgbClr val="008c4f"/>
                </a:solidFill>
                <a:effectLst/>
                <a:uFillTx/>
                <a:latin typeface="Arial Unicode MS"/>
                <a:ea typeface="DejaVu Sans"/>
              </a:rPr>
              <a:t>Conclusion</a:t>
            </a:r>
            <a:endParaRPr b="0" lang="en-GB" sz="3000" strike="noStrike" u="none">
              <a:solidFill>
                <a:srgbClr val="000000"/>
              </a:solidFill>
              <a:effectLst/>
              <a:uFillTx/>
              <a:latin typeface="Arial"/>
            </a:endParaRPr>
          </a:p>
        </p:txBody>
      </p:sp>
      <p:sp>
        <p:nvSpPr>
          <p:cNvPr id="615" name="CustomShape 2"/>
          <p:cNvSpPr/>
          <p:nvPr/>
        </p:nvSpPr>
        <p:spPr>
          <a:xfrm>
            <a:off x="335520" y="2906640"/>
            <a:ext cx="10734840" cy="148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Conclusion</a:t>
            </a:r>
            <a:endParaRPr b="0" lang="en-GB" sz="2400" strike="noStrike" u="none">
              <a:solidFill>
                <a:srgbClr val="000000"/>
              </a:solidFill>
              <a:effectLst/>
              <a:uFillTx/>
              <a:latin typeface="Arial"/>
            </a:endParaRPr>
          </a:p>
        </p:txBody>
      </p:sp>
      <p:sp>
        <p:nvSpPr>
          <p:cNvPr id="617" name="CustomShape 2"/>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Sustainable Development Goals → SDGs</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Short history of actions on climate change</a:t>
            </a:r>
            <a:endParaRPr b="0" lang="en-GB" sz="1800" strike="noStrike" u="none">
              <a:solidFill>
                <a:srgbClr val="000000"/>
              </a:solidFill>
              <a:effectLst/>
              <a:uFillTx/>
              <a:latin typeface="Arial"/>
            </a:endParaRPr>
          </a:p>
          <a:p>
            <a:pPr lvl="1" marL="432000" indent="-21492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Geneva, Kyoto, Copenhagen, Paris, Glasgow, etc.</a:t>
            </a:r>
            <a:endParaRPr b="0" lang="en-GB" sz="1800" strike="noStrike" u="none">
              <a:solidFill>
                <a:srgbClr val="000000"/>
              </a:solidFill>
              <a:effectLst/>
              <a:uFillTx/>
              <a:latin typeface="Arial"/>
            </a:endParaRPr>
          </a:p>
          <a:p>
            <a:pPr lvl="1" marL="432000" indent="-21492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Problem(s): </a:t>
            </a:r>
            <a:endParaRPr b="0" lang="en-GB" sz="1800" strike="noStrike" u="none">
              <a:solidFill>
                <a:srgbClr val="000000"/>
              </a:solidFill>
              <a:effectLst/>
              <a:uFillTx/>
              <a:latin typeface="Arial"/>
            </a:endParaRPr>
          </a:p>
          <a:p>
            <a:pPr lvl="2" marL="648000" indent="-214920">
              <a:lnSpc>
                <a:spcPct val="100000"/>
              </a:lnSpc>
              <a:spcBef>
                <a:spcPts val="360"/>
              </a:spcBef>
              <a:buClr>
                <a:srgbClr val="008c4f"/>
              </a:buClr>
              <a:buSzPct val="45000"/>
              <a:buFont typeface="padmaa"/>
              <a:buChar char="─"/>
            </a:pPr>
            <a:r>
              <a:rPr b="0" lang="en-US" sz="1800" strike="noStrike" u="none">
                <a:solidFill>
                  <a:srgbClr val="000000"/>
                </a:solidFill>
                <a:effectLst/>
                <a:uFillTx/>
                <a:latin typeface="DejaVu Sans"/>
                <a:ea typeface="DejaVu Sans"/>
              </a:rPr>
              <a:t>A lot of bla, bla, bla </a:t>
            </a:r>
            <a:endParaRPr b="0" lang="en-GB" sz="1800" strike="noStrike" u="none">
              <a:solidFill>
                <a:srgbClr val="000000"/>
              </a:solidFill>
              <a:effectLst/>
              <a:uFillTx/>
              <a:latin typeface="Arial"/>
            </a:endParaRPr>
          </a:p>
          <a:p>
            <a:pPr lvl="2" marL="648000" indent="-214920">
              <a:lnSpc>
                <a:spcPct val="100000"/>
              </a:lnSpc>
              <a:spcBef>
                <a:spcPts val="360"/>
              </a:spcBef>
              <a:buClr>
                <a:srgbClr val="008c4f"/>
              </a:buClr>
              <a:buSzPct val="45000"/>
              <a:buFont typeface="padmaa"/>
              <a:buChar char="─"/>
            </a:pPr>
            <a:r>
              <a:rPr b="0" lang="en-US" sz="1800" strike="noStrike" u="none">
                <a:solidFill>
                  <a:srgbClr val="000000"/>
                </a:solidFill>
                <a:effectLst/>
                <a:uFillTx/>
                <a:latin typeface="DejaVu Sans"/>
                <a:ea typeface="DejaVu Sans"/>
              </a:rPr>
              <a:t>Lack of progress </a:t>
            </a:r>
            <a:endParaRPr b="0" lang="en-GB" sz="1800" strike="noStrike" u="none">
              <a:solidFill>
                <a:srgbClr val="000000"/>
              </a:solidFill>
              <a:effectLst/>
              <a:uFillTx/>
              <a:latin typeface="Arial"/>
            </a:endParaRPr>
          </a:p>
          <a:p>
            <a:pPr lvl="2" marL="648000" indent="-214920">
              <a:lnSpc>
                <a:spcPct val="100000"/>
              </a:lnSpc>
              <a:spcBef>
                <a:spcPts val="360"/>
              </a:spcBef>
              <a:buClr>
                <a:srgbClr val="008c4f"/>
              </a:buClr>
              <a:buSzPct val="45000"/>
              <a:buFont typeface="padmaa"/>
              <a:buChar char="─"/>
            </a:pPr>
            <a:r>
              <a:rPr b="0" lang="en-US" sz="1800" strike="noStrike" u="none">
                <a:solidFill>
                  <a:srgbClr val="000000"/>
                </a:solidFill>
                <a:effectLst/>
                <a:uFillTx/>
                <a:latin typeface="DejaVu Sans"/>
                <a:ea typeface="DejaVu Sans"/>
              </a:rPr>
              <a:t>Policies favor business as usual instead of acting in accordance with science because they are afraid to make unpopular decisions</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Individual activism as a response / counter movement to inactive governments who ignore  urgent issues (i.e., the three key challenges of the 21</a:t>
            </a:r>
            <a:r>
              <a:rPr b="0" lang="en-US" sz="1800" strike="noStrike" u="none" baseline="30000">
                <a:solidFill>
                  <a:srgbClr val="000000"/>
                </a:solidFill>
                <a:effectLst/>
                <a:uFillTx/>
                <a:latin typeface="DejaVu Sans"/>
                <a:ea typeface="DejaVu Sans"/>
              </a:rPr>
              <a:t>st</a:t>
            </a:r>
            <a:r>
              <a:rPr b="0" lang="en-US" sz="1800" strike="noStrike" u="none">
                <a:solidFill>
                  <a:srgbClr val="000000"/>
                </a:solidFill>
                <a:effectLst/>
                <a:uFillTx/>
                <a:latin typeface="DejaVu Sans"/>
                <a:ea typeface="DejaVu Sans"/>
              </a:rPr>
              <a:t> century)</a:t>
            </a: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Additional Resources </a:t>
            </a:r>
            <a:endParaRPr b="0" lang="en-GB" sz="2400" strike="noStrike" u="none">
              <a:solidFill>
                <a:srgbClr val="000000"/>
              </a:solidFill>
              <a:effectLst/>
              <a:uFillTx/>
              <a:latin typeface="Arial"/>
            </a:endParaRPr>
          </a:p>
        </p:txBody>
      </p:sp>
      <p:sp>
        <p:nvSpPr>
          <p:cNvPr id="619" name="CustomShape 2"/>
          <p:cNvSpPr/>
          <p:nvPr/>
        </p:nvSpPr>
        <p:spPr>
          <a:xfrm>
            <a:off x="335520" y="1268640"/>
            <a:ext cx="10742400" cy="5029920"/>
          </a:xfrm>
          <a:prstGeom prst="rect">
            <a:avLst/>
          </a:prstGeom>
          <a:noFill/>
          <a:ln w="0">
            <a:noFill/>
          </a:ln>
        </p:spPr>
        <p:style>
          <a:lnRef idx="0"/>
          <a:fillRef idx="0"/>
          <a:effectRef idx="0"/>
          <a:fontRef idx="minor"/>
        </p:style>
        <p:txBody>
          <a:bodyPr lIns="90000" rIns="90000" tIns="45000" bIns="45000" anchor="ctr">
            <a:noAutofit/>
          </a:bodyPr>
          <a:p>
            <a:pPr marL="195120" indent="-1868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Podcast Episode: How to Save a Planet (2021) – </a:t>
            </a:r>
            <a:r>
              <a:rPr b="0" i="1" lang="en-US" sz="1800" strike="noStrike" u="none">
                <a:solidFill>
                  <a:srgbClr val="000000"/>
                </a:solidFill>
                <a:effectLst/>
                <a:uFillTx/>
                <a:latin typeface="DejaVu Sans"/>
                <a:ea typeface="DejaVu Sans"/>
              </a:rPr>
              <a:t>We Go Inside the COP26 Climate Talks</a:t>
            </a:r>
            <a:r>
              <a:rPr b="0" lang="en-US" sz="1800" strike="noStrike" u="none">
                <a:solidFill>
                  <a:srgbClr val="000000"/>
                </a:solidFill>
                <a:effectLst/>
                <a:uFillTx/>
                <a:latin typeface="DejaVu Sans"/>
                <a:ea typeface="DejaVu Sans"/>
              </a:rPr>
              <a:t> – </a:t>
            </a:r>
            <a:r>
              <a:rPr b="0" lang="en-US" sz="1800" strike="noStrike" u="sng">
                <a:solidFill>
                  <a:srgbClr val="0000ff"/>
                </a:solidFill>
                <a:effectLst/>
                <a:uFillTx/>
                <a:latin typeface="DejaVu Sans"/>
                <a:ea typeface="DejaVu Sans"/>
                <a:hlinkClick r:id="rId1"/>
              </a:rPr>
              <a:t>Link</a:t>
            </a:r>
            <a:endParaRPr b="0" lang="en-GB" sz="1800" strike="noStrike" u="none">
              <a:solidFill>
                <a:srgbClr val="000000"/>
              </a:solidFill>
              <a:effectLst/>
              <a:uFillTx/>
              <a:latin typeface="Arial"/>
            </a:endParaRPr>
          </a:p>
          <a:p>
            <a:pPr marL="195120" indent="-1868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Greta Thunberg mocks world leaders in 'blah, blah, blah' speech | BBC News (2021) – </a:t>
            </a:r>
            <a:r>
              <a:rPr b="0" lang="en-US" sz="1800" strike="noStrike" u="sng">
                <a:solidFill>
                  <a:srgbClr val="0000ff"/>
                </a:solidFill>
                <a:effectLst/>
                <a:uFillTx/>
                <a:latin typeface="DejaVu Sans"/>
                <a:ea typeface="DejaVu Sans"/>
                <a:hlinkClick r:id="rId2"/>
              </a:rPr>
              <a:t>Link</a:t>
            </a:r>
            <a:endParaRPr b="0" lang="en-GB" sz="1800" strike="noStrike" u="none">
              <a:solidFill>
                <a:srgbClr val="000000"/>
              </a:solidFill>
              <a:effectLst/>
              <a:uFillTx/>
              <a:latin typeface="Arial"/>
            </a:endParaRPr>
          </a:p>
          <a:p>
            <a:pPr marL="195120" indent="-1868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Rutger Bregman tells Davos to talk about tax: 'This is not rocket science' | Guardian News (2019) – </a:t>
            </a:r>
            <a:r>
              <a:rPr b="0" lang="en-US" sz="1800" strike="noStrike" u="sng">
                <a:solidFill>
                  <a:srgbClr val="0000ff"/>
                </a:solidFill>
                <a:effectLst/>
                <a:uFillTx/>
                <a:latin typeface="DejaVu Sans"/>
                <a:ea typeface="DejaVu Sans"/>
                <a:hlinkClick r:id="rId3"/>
              </a:rPr>
              <a:t>Link</a:t>
            </a:r>
            <a:endParaRPr b="0" lang="en-GB" sz="1800" strike="noStrike" u="none">
              <a:solidFill>
                <a:srgbClr val="000000"/>
              </a:solidFill>
              <a:effectLst/>
              <a:uFillTx/>
              <a:latin typeface="Arial"/>
            </a:endParaRPr>
          </a:p>
          <a:p>
            <a:pPr marL="195120" indent="-1868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IPCC (2022) – </a:t>
            </a:r>
            <a:r>
              <a:rPr b="0" i="1" lang="en-US" sz="1800" strike="noStrike" u="none">
                <a:solidFill>
                  <a:srgbClr val="000000"/>
                </a:solidFill>
                <a:effectLst/>
                <a:uFillTx/>
                <a:latin typeface="DejaVu Sans"/>
                <a:ea typeface="DejaVu Sans"/>
              </a:rPr>
              <a:t>About the IPCC</a:t>
            </a:r>
            <a:r>
              <a:rPr b="0" lang="en-US" sz="1800" strike="noStrike" u="none">
                <a:solidFill>
                  <a:srgbClr val="000000"/>
                </a:solidFill>
                <a:effectLst/>
                <a:uFillTx/>
                <a:latin typeface="DejaVu Sans"/>
                <a:ea typeface="DejaVu Sans"/>
              </a:rPr>
              <a:t> – </a:t>
            </a:r>
            <a:r>
              <a:rPr b="0" lang="en-US" sz="1800" strike="noStrike" u="sng">
                <a:solidFill>
                  <a:srgbClr val="0000ff"/>
                </a:solidFill>
                <a:effectLst/>
                <a:uFillTx/>
                <a:latin typeface="DejaVu Sans"/>
                <a:ea typeface="DejaVu Sans"/>
                <a:hlinkClick r:id="rId4"/>
              </a:rPr>
              <a:t>Link</a:t>
            </a:r>
            <a:r>
              <a:rPr b="0" lang="en-US" sz="1800" strike="noStrike" u="none">
                <a:solidFill>
                  <a:srgbClr val="000000"/>
                </a:solidFill>
                <a:effectLst/>
                <a:uFillTx/>
                <a:latin typeface="DejaVu Sans"/>
                <a:ea typeface="DejaVu Sans"/>
              </a:rPr>
              <a:t> </a:t>
            </a:r>
            <a:endParaRPr b="0" lang="en-GB" sz="1800" strike="noStrike" u="none">
              <a:solidFill>
                <a:srgbClr val="000000"/>
              </a:solidFill>
              <a:effectLst/>
              <a:uFillTx/>
              <a:latin typeface="Arial"/>
            </a:endParaRPr>
          </a:p>
          <a:p>
            <a:pPr marL="195120" indent="-1868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Richard Black, BBC (2013) – </a:t>
            </a:r>
            <a:r>
              <a:rPr b="0" i="1" lang="en-US" sz="1800" strike="noStrike" u="none">
                <a:solidFill>
                  <a:srgbClr val="000000"/>
                </a:solidFill>
                <a:effectLst/>
                <a:uFillTx/>
                <a:latin typeface="DejaVu Sans"/>
                <a:ea typeface="DejaVu Sans"/>
              </a:rPr>
              <a:t>A brief history of climate change</a:t>
            </a:r>
            <a:r>
              <a:rPr b="0" lang="en-US" sz="1800" strike="noStrike" u="none">
                <a:solidFill>
                  <a:srgbClr val="000000"/>
                </a:solidFill>
                <a:effectLst/>
                <a:uFillTx/>
                <a:latin typeface="DejaVu Sans"/>
                <a:ea typeface="DejaVu Sans"/>
              </a:rPr>
              <a:t> – </a:t>
            </a:r>
            <a:r>
              <a:rPr b="0" lang="en-US" sz="1800" strike="noStrike" u="sng">
                <a:solidFill>
                  <a:srgbClr val="0000ff"/>
                </a:solidFill>
                <a:effectLst/>
                <a:uFillTx/>
                <a:latin typeface="DejaVu Sans"/>
                <a:ea typeface="DejaVu Sans"/>
                <a:hlinkClick r:id="rId5"/>
              </a:rPr>
              <a:t>Link</a:t>
            </a: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CustomShape 1"/>
          <p:cNvSpPr/>
          <p:nvPr/>
        </p:nvSpPr>
        <p:spPr>
          <a:xfrm>
            <a:off x="335520" y="1268640"/>
            <a:ext cx="10742400" cy="5029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trike="noStrike" u="none">
                <a:solidFill>
                  <a:srgbClr val="000000"/>
                </a:solidFill>
                <a:effectLst/>
                <a:uFillTx/>
                <a:latin typeface="DejaVu Sans"/>
                <a:ea typeface="DejaVu Sans"/>
              </a:rPr>
              <a:t>Questions?</a:t>
            </a:r>
            <a:endParaRPr b="0" lang="en-GB" sz="4000" strike="noStrike" u="none">
              <a:solidFill>
                <a:srgbClr val="000000"/>
              </a:solidFill>
              <a:effectLst/>
              <a:uFillTx/>
              <a:latin typeface="Arial"/>
            </a:endParaRPr>
          </a:p>
        </p:txBody>
      </p:sp>
      <p:sp>
        <p:nvSpPr>
          <p:cNvPr id="621" name="CustomShape 2"/>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35"/>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Sustainable Development Goals</a:t>
            </a:r>
            <a:endParaRPr b="0" lang="en-GB" sz="2400" strike="noStrike" u="none">
              <a:solidFill>
                <a:srgbClr val="000000"/>
              </a:solidFill>
              <a:effectLst/>
              <a:uFillTx/>
              <a:latin typeface="Arial"/>
            </a:endParaRPr>
          </a:p>
        </p:txBody>
      </p:sp>
      <p:pic>
        <p:nvPicPr>
          <p:cNvPr id="420" name="Grafik 3" descr=""/>
          <p:cNvPicPr/>
          <p:nvPr/>
        </p:nvPicPr>
        <p:blipFill>
          <a:blip r:embed="rId1"/>
          <a:stretch/>
        </p:blipFill>
        <p:spPr>
          <a:xfrm>
            <a:off x="1603440" y="1255320"/>
            <a:ext cx="8145000" cy="5189760"/>
          </a:xfrm>
          <a:prstGeom prst="rect">
            <a:avLst/>
          </a:prstGeom>
          <a:noFill/>
          <a:ln w="0">
            <a:noFill/>
          </a:ln>
        </p:spPr>
      </p:pic>
      <p:sp>
        <p:nvSpPr>
          <p:cNvPr id="421" name="CustomShape 36"/>
          <p:cNvSpPr/>
          <p:nvPr/>
        </p:nvSpPr>
        <p:spPr>
          <a:xfrm>
            <a:off x="263520" y="6411600"/>
            <a:ext cx="1015704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Sustainable Development Goals – Unknown author, Public domain, via Wikimedia Commons – https://commons.wikimedia.org/wiki/File:Sustainable_Development_Goals.png</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2" name="Grafik 6" descr=""/>
          <p:cNvPicPr/>
          <p:nvPr/>
        </p:nvPicPr>
        <p:blipFill>
          <a:blip r:embed="rId1"/>
          <a:srcRect l="0" t="0" r="0" b="3282"/>
          <a:stretch/>
        </p:blipFill>
        <p:spPr>
          <a:xfrm>
            <a:off x="5246640" y="677160"/>
            <a:ext cx="6179040" cy="3895560"/>
          </a:xfrm>
          <a:prstGeom prst="rect">
            <a:avLst/>
          </a:prstGeom>
          <a:noFill/>
          <a:ln w="0">
            <a:noFill/>
          </a:ln>
        </p:spPr>
      </p:pic>
      <p:sp>
        <p:nvSpPr>
          <p:cNvPr id="423" name="CustomShape 37"/>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Sustainable Development Goals</a:t>
            </a:r>
            <a:endParaRPr b="0" lang="en-GB" sz="2400" strike="noStrike" u="none">
              <a:solidFill>
                <a:srgbClr val="000000"/>
              </a:solidFill>
              <a:effectLst/>
              <a:uFillTx/>
              <a:latin typeface="Arial"/>
            </a:endParaRPr>
          </a:p>
        </p:txBody>
      </p:sp>
      <p:sp>
        <p:nvSpPr>
          <p:cNvPr id="424" name="CustomShape 38"/>
          <p:cNvSpPr/>
          <p:nvPr/>
        </p:nvSpPr>
        <p:spPr>
          <a:xfrm>
            <a:off x="335520" y="1385640"/>
            <a:ext cx="10736280" cy="4906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The SDGs cover all three dimensions of </a:t>
            </a:r>
            <a:br>
              <a:rPr sz="1800"/>
            </a:br>
            <a:r>
              <a:rPr b="0" lang="en-US" sz="1800" strike="noStrike" u="none">
                <a:solidFill>
                  <a:srgbClr val="000000"/>
                </a:solidFill>
                <a:effectLst/>
                <a:uFillTx/>
                <a:latin typeface="DejaVu Sans"/>
                <a:ea typeface="DejaVu Sans"/>
              </a:rPr>
              <a:t>sustainability: economic, ecological and social</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Many of the goals focus on society </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No prioritization between different goals</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endParaRPr b="0" lang="en-GB" sz="1800" strike="noStrike" u="none">
              <a:solidFill>
                <a:srgbClr val="000000"/>
              </a:solidFill>
              <a:effectLst/>
              <a:uFillTx/>
              <a:latin typeface="Arial"/>
            </a:endParaRPr>
          </a:p>
          <a:p>
            <a:pPr algn="ctr">
              <a:lnSpc>
                <a:spcPct val="100000"/>
              </a:lnSpc>
              <a:spcBef>
                <a:spcPts val="360"/>
              </a:spcBef>
            </a:pPr>
            <a:r>
              <a:rPr b="0" i="1" lang="en-US" sz="1800" strike="noStrike" u="none">
                <a:solidFill>
                  <a:srgbClr val="000000"/>
                </a:solidFill>
                <a:effectLst/>
                <a:uFillTx/>
                <a:latin typeface="DejaVu Sans"/>
                <a:ea typeface="DejaVu Sans"/>
              </a:rPr>
              <a:t>“The means of implementation targets under each Sustainable Development Goal and Goal 17, which are referred to above, are key to realizing our Agenda and are of </a:t>
            </a:r>
            <a:r>
              <a:rPr b="1" i="1" lang="en-US" sz="1800" strike="noStrike" u="none">
                <a:solidFill>
                  <a:srgbClr val="000000"/>
                </a:solidFill>
                <a:effectLst/>
                <a:uFillTx/>
                <a:latin typeface="DejaVu Sans"/>
                <a:ea typeface="DejaVu Sans"/>
              </a:rPr>
              <a:t>equal importance</a:t>
            </a:r>
            <a:r>
              <a:rPr b="0" i="1" lang="en-US" sz="1800" strike="noStrike" u="none">
                <a:solidFill>
                  <a:srgbClr val="000000"/>
                </a:solidFill>
                <a:effectLst/>
                <a:uFillTx/>
                <a:latin typeface="DejaVu Sans"/>
                <a:ea typeface="DejaVu Sans"/>
              </a:rPr>
              <a:t> with the other Goals and targets. We shall accord them </a:t>
            </a:r>
            <a:r>
              <a:rPr b="1" i="1" lang="en-US" sz="1800" strike="noStrike" u="none">
                <a:solidFill>
                  <a:srgbClr val="000000"/>
                </a:solidFill>
                <a:effectLst/>
                <a:uFillTx/>
                <a:latin typeface="DejaVu Sans"/>
                <a:ea typeface="DejaVu Sans"/>
              </a:rPr>
              <a:t>equal priority</a:t>
            </a:r>
            <a:r>
              <a:rPr b="0" i="1" lang="en-US" sz="1800" strike="noStrike" u="none">
                <a:solidFill>
                  <a:srgbClr val="000000"/>
                </a:solidFill>
                <a:effectLst/>
                <a:uFillTx/>
                <a:latin typeface="DejaVu Sans"/>
                <a:ea typeface="DejaVu Sans"/>
              </a:rPr>
              <a:t> in our implementation efforts and in the global indicator framework for monitoring our progress.”  </a:t>
            </a:r>
            <a:endParaRPr b="0" lang="en-GB" sz="1800" strike="noStrike" u="none">
              <a:solidFill>
                <a:srgbClr val="000000"/>
              </a:solidFill>
              <a:effectLst/>
              <a:uFillTx/>
              <a:latin typeface="Arial"/>
            </a:endParaRPr>
          </a:p>
        </p:txBody>
      </p:sp>
      <p:sp>
        <p:nvSpPr>
          <p:cNvPr id="425" name="CustomShape 39"/>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Challenges</a:t>
            </a:r>
            <a:endParaRPr b="0" lang="en-GB" sz="2200" strike="noStrike" u="none">
              <a:solidFill>
                <a:srgbClr val="000000"/>
              </a:solidFill>
              <a:effectLst/>
              <a:uFillTx/>
              <a:latin typeface="Arial"/>
            </a:endParaRPr>
          </a:p>
        </p:txBody>
      </p:sp>
      <p:sp>
        <p:nvSpPr>
          <p:cNvPr id="426" name="CustomShape 40"/>
          <p:cNvSpPr/>
          <p:nvPr/>
        </p:nvSpPr>
        <p:spPr>
          <a:xfrm>
            <a:off x="335520" y="4707000"/>
            <a:ext cx="10785240" cy="1453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27" name="CustomShape 41"/>
          <p:cNvSpPr/>
          <p:nvPr/>
        </p:nvSpPr>
        <p:spPr>
          <a:xfrm>
            <a:off x="286560" y="6294240"/>
            <a:ext cx="10157040" cy="500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SDG wedding cake – Azote for Stockholm Resilience Centre, Stockholm University, Public domain, via Wikimedia Commons – https://commons.wikimedia.org/wiki/File:SDG_wedding_cake.jpg</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United Nations General Assembly (2015) – Resolution adopted by the General Assembly on 25 September 2015 – https://upload.wikimedia.org/wikipedia/commons/d/d5/N1529189.pdf</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42"/>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Sustainable Development Goals</a:t>
            </a:r>
            <a:endParaRPr b="0" lang="en-GB" sz="2400" strike="noStrike" u="none">
              <a:solidFill>
                <a:srgbClr val="000000"/>
              </a:solidFill>
              <a:effectLst/>
              <a:uFillTx/>
              <a:latin typeface="Arial"/>
            </a:endParaRPr>
          </a:p>
        </p:txBody>
      </p:sp>
      <p:sp>
        <p:nvSpPr>
          <p:cNvPr id="429" name="CustomShape 43"/>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Water, food and energy are vital prerequisites for any human life → other goals cannot be achieved without them</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Each goal by itself does not guarantee sustainability</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Achieving all goals is quite challenging → Stakeholders focus on particular goals which risks to achieve all goals (no sustainability if we just achieve 8 out of 17 goals)</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Potential/risk for/of greenwashing</a:t>
            </a:r>
            <a:endParaRPr b="0" lang="en-GB" sz="1800" strike="noStrike" u="none">
              <a:solidFill>
                <a:srgbClr val="000000"/>
              </a:solidFill>
              <a:effectLst/>
              <a:uFillTx/>
              <a:latin typeface="Arial"/>
            </a:endParaRPr>
          </a:p>
        </p:txBody>
      </p:sp>
      <p:sp>
        <p:nvSpPr>
          <p:cNvPr id="430" name="CustomShape 44"/>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Challenges</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CustomShape 45"/>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Sustainable Development Goals</a:t>
            </a:r>
            <a:endParaRPr b="0" lang="en-GB" sz="2400" strike="noStrike" u="none">
              <a:solidFill>
                <a:srgbClr val="000000"/>
              </a:solidFill>
              <a:effectLst/>
              <a:uFillTx/>
              <a:latin typeface="Arial"/>
            </a:endParaRPr>
          </a:p>
        </p:txBody>
      </p:sp>
      <p:sp>
        <p:nvSpPr>
          <p:cNvPr id="432" name="CustomShape 46"/>
          <p:cNvSpPr/>
          <p:nvPr/>
        </p:nvSpPr>
        <p:spPr>
          <a:xfrm>
            <a:off x="335520" y="1268640"/>
            <a:ext cx="10736280" cy="502380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Water, food and energy are vital prerequisites for any human life → other goals cannot be achieved without them</a:t>
            </a:r>
            <a:endParaRPr b="0" lang="en-GB" sz="1800" strike="noStrike" u="none">
              <a:solidFill>
                <a:srgbClr val="000000"/>
              </a:solidFill>
              <a:effectLst/>
              <a:uFillTx/>
              <a:latin typeface="Arial"/>
            </a:endParaRPr>
          </a:p>
          <a:p>
            <a:pPr marL="195120" indent="-18072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Each goal by itself does not guarantee sustainability</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Achieving all goals is quite challenging → Stakeholders focus on particular goals which risks to achieve all goals (no sustainability if we just achieve 8 out of 17 goals)</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Potential/risk for/of greenwashing</a:t>
            </a:r>
            <a:endParaRPr b="0" lang="en-GB" sz="1800" strike="noStrike" u="none">
              <a:solidFill>
                <a:srgbClr val="000000"/>
              </a:solidFill>
              <a:effectLst/>
              <a:uFillTx/>
              <a:latin typeface="Arial"/>
            </a:endParaRPr>
          </a:p>
        </p:txBody>
      </p:sp>
      <p:sp>
        <p:nvSpPr>
          <p:cNvPr id="433" name="CustomShape 47"/>
          <p:cNvSpPr/>
          <p:nvPr/>
        </p:nvSpPr>
        <p:spPr>
          <a:xfrm>
            <a:off x="432720" y="1148040"/>
            <a:ext cx="10351800" cy="492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Challenges</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2</TotalTime>
  <Application>LibreOffice/25.2.6.2$Linux_X86_64 LibreOffice_project/520$Build-2</Application>
  <AppVersion>15.0000</AppVersion>
  <Words>5030</Words>
  <Paragraphs>401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2025-11-06T10:07:58Z</dcterms:modified>
  <cp:revision>3405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HyperlinksChanged">
    <vt:bool>0</vt:bool>
  </property>
  <property fmtid="{D5CDD505-2E9C-101B-9397-08002B2CF9AE}" pid="4" name="LinksUpToDate">
    <vt:bool>0</vt:bool>
  </property>
  <property fmtid="{D5CDD505-2E9C-101B-9397-08002B2CF9AE}" pid="5" name="MMClips">
    <vt:i4>2</vt:i4>
  </property>
  <property fmtid="{D5CDD505-2E9C-101B-9397-08002B2CF9AE}" pid="6" name="Notes">
    <vt:i4>2</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61</vt:i4>
  </property>
</Properties>
</file>